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99" r:id="rId4"/>
    <p:sldId id="257" r:id="rId5"/>
    <p:sldId id="264" r:id="rId6"/>
    <p:sldId id="298" r:id="rId7"/>
    <p:sldId id="302" r:id="rId8"/>
    <p:sldId id="262" r:id="rId9"/>
    <p:sldId id="296" r:id="rId10"/>
    <p:sldId id="258" r:id="rId11"/>
    <p:sldId id="265" r:id="rId12"/>
    <p:sldId id="270" r:id="rId13"/>
    <p:sldId id="277" r:id="rId14"/>
    <p:sldId id="271" r:id="rId15"/>
    <p:sldId id="272" r:id="rId16"/>
    <p:sldId id="274" r:id="rId17"/>
    <p:sldId id="303" r:id="rId18"/>
    <p:sldId id="268" r:id="rId19"/>
    <p:sldId id="278" r:id="rId20"/>
    <p:sldId id="279" r:id="rId21"/>
    <p:sldId id="304" r:id="rId22"/>
    <p:sldId id="280" r:id="rId23"/>
    <p:sldId id="282" r:id="rId24"/>
    <p:sldId id="281" r:id="rId25"/>
    <p:sldId id="305" r:id="rId26"/>
    <p:sldId id="283" r:id="rId27"/>
    <p:sldId id="284" r:id="rId28"/>
    <p:sldId id="285" r:id="rId29"/>
    <p:sldId id="307" r:id="rId30"/>
    <p:sldId id="286" r:id="rId31"/>
    <p:sldId id="287" r:id="rId32"/>
    <p:sldId id="309" r:id="rId33"/>
    <p:sldId id="288" r:id="rId34"/>
    <p:sldId id="310" r:id="rId35"/>
    <p:sldId id="289" r:id="rId36"/>
    <p:sldId id="297" r:id="rId37"/>
    <p:sldId id="290" r:id="rId38"/>
    <p:sldId id="311" r:id="rId39"/>
    <p:sldId id="291" r:id="rId40"/>
    <p:sldId id="300" r:id="rId41"/>
    <p:sldId id="308" r:id="rId42"/>
    <p:sldId id="292" r:id="rId43"/>
    <p:sldId id="306" r:id="rId44"/>
    <p:sldId id="312" r:id="rId45"/>
    <p:sldId id="301" r:id="rId46"/>
    <p:sldId id="295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F28AAF-080C-4220-AF65-435F850E20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F58256-71F3-408D-BC48-B26523DB743C}">
      <dgm:prSet custT="1"/>
      <dgm:spPr/>
      <dgm:t>
        <a:bodyPr/>
        <a:lstStyle/>
        <a:p>
          <a:pPr rtl="0"/>
          <a:r>
            <a:rPr lang="ru-RU" sz="2800" dirty="0" smtClean="0"/>
            <a:t>Федеральный Закон «Об образовании в РФ» ФЗ-273</a:t>
          </a:r>
          <a:endParaRPr lang="ru-RU" sz="2800" dirty="0"/>
        </a:p>
      </dgm:t>
    </dgm:pt>
    <dgm:pt modelId="{4E6D7EC4-C3EB-4AA3-9460-83B6122C53F0}" type="parTrans" cxnId="{53CF7D3A-5912-4F66-91B0-0A935DC0E1F0}">
      <dgm:prSet/>
      <dgm:spPr/>
      <dgm:t>
        <a:bodyPr/>
        <a:lstStyle/>
        <a:p>
          <a:endParaRPr lang="ru-RU"/>
        </a:p>
      </dgm:t>
    </dgm:pt>
    <dgm:pt modelId="{F606C255-3135-4AA0-8E1A-36BB4FF7513C}" type="sibTrans" cxnId="{53CF7D3A-5912-4F66-91B0-0A935DC0E1F0}">
      <dgm:prSet/>
      <dgm:spPr/>
      <dgm:t>
        <a:bodyPr/>
        <a:lstStyle/>
        <a:p>
          <a:endParaRPr lang="ru-RU"/>
        </a:p>
      </dgm:t>
    </dgm:pt>
    <dgm:pt modelId="{2D1054B0-AFAF-45DF-B1E2-67AF7C25DC3F}">
      <dgm:prSet custT="1"/>
      <dgm:spPr/>
      <dgm:t>
        <a:bodyPr/>
        <a:lstStyle/>
        <a:p>
          <a:pPr rtl="0"/>
          <a:r>
            <a:rPr lang="ru-RU" sz="2800" dirty="0" smtClean="0"/>
            <a:t>Указы Президента, поручения Губернатора Краснодарского края и главы муниципального образования Брюховецкий район</a:t>
          </a:r>
          <a:endParaRPr lang="ru-RU" sz="2800" dirty="0"/>
        </a:p>
      </dgm:t>
    </dgm:pt>
    <dgm:pt modelId="{1635DF96-DDDA-4A53-867B-B46AFD66ECB4}" type="parTrans" cxnId="{71777D33-9CF4-4E36-8F7A-E5B8A37E08BC}">
      <dgm:prSet/>
      <dgm:spPr/>
      <dgm:t>
        <a:bodyPr/>
        <a:lstStyle/>
        <a:p>
          <a:endParaRPr lang="ru-RU"/>
        </a:p>
      </dgm:t>
    </dgm:pt>
    <dgm:pt modelId="{C0C22D9B-878D-462C-A88F-846874D9D96F}" type="sibTrans" cxnId="{71777D33-9CF4-4E36-8F7A-E5B8A37E08BC}">
      <dgm:prSet/>
      <dgm:spPr/>
      <dgm:t>
        <a:bodyPr/>
        <a:lstStyle/>
        <a:p>
          <a:endParaRPr lang="ru-RU"/>
        </a:p>
      </dgm:t>
    </dgm:pt>
    <dgm:pt modelId="{BEA9F4E5-DAC9-429B-9D09-A88678724798}">
      <dgm:prSet custT="1"/>
      <dgm:spPr/>
      <dgm:t>
        <a:bodyPr/>
        <a:lstStyle/>
        <a:p>
          <a:pPr rtl="0"/>
          <a:r>
            <a:rPr lang="ru-RU" sz="2800" dirty="0" smtClean="0"/>
            <a:t>Стратегия развития воспитания в РФ на период до 2025 года</a:t>
          </a:r>
          <a:endParaRPr lang="ru-RU" sz="2800" dirty="0"/>
        </a:p>
      </dgm:t>
    </dgm:pt>
    <dgm:pt modelId="{D730A610-C11C-4059-ACA7-4C3A1157C67A}" type="parTrans" cxnId="{1CDF1DF0-E619-48DE-BB9B-EF899A8AAE21}">
      <dgm:prSet/>
      <dgm:spPr/>
      <dgm:t>
        <a:bodyPr/>
        <a:lstStyle/>
        <a:p>
          <a:endParaRPr lang="ru-RU"/>
        </a:p>
      </dgm:t>
    </dgm:pt>
    <dgm:pt modelId="{C287053A-AD4C-459E-AA04-7CA4B4A06A68}" type="sibTrans" cxnId="{1CDF1DF0-E619-48DE-BB9B-EF899A8AAE21}">
      <dgm:prSet/>
      <dgm:spPr/>
      <dgm:t>
        <a:bodyPr/>
        <a:lstStyle/>
        <a:p>
          <a:endParaRPr lang="ru-RU"/>
        </a:p>
      </dgm:t>
    </dgm:pt>
    <dgm:pt modelId="{88CDA57D-0D3D-4721-A69B-96BACAC510A4}">
      <dgm:prSet custT="1"/>
      <dgm:spPr/>
      <dgm:t>
        <a:bodyPr/>
        <a:lstStyle/>
        <a:p>
          <a:pPr rtl="0"/>
          <a:r>
            <a:rPr lang="ru-RU" sz="2800" dirty="0" smtClean="0"/>
            <a:t>Федеральные государственные образовательные стандарты, в соответствии с которыми соблюдается общедоступность и бесплатность образования</a:t>
          </a:r>
          <a:endParaRPr lang="ru-RU" sz="2800" dirty="0"/>
        </a:p>
      </dgm:t>
    </dgm:pt>
    <dgm:pt modelId="{A212E5D2-06DB-4624-A80D-9FF6EA0E3750}" type="parTrans" cxnId="{C5068963-1145-433D-AFF7-20979B5C05A7}">
      <dgm:prSet/>
      <dgm:spPr/>
      <dgm:t>
        <a:bodyPr/>
        <a:lstStyle/>
        <a:p>
          <a:endParaRPr lang="ru-RU"/>
        </a:p>
      </dgm:t>
    </dgm:pt>
    <dgm:pt modelId="{68882045-E62C-41C1-A969-EFE4B2C2A66B}" type="sibTrans" cxnId="{C5068963-1145-433D-AFF7-20979B5C05A7}">
      <dgm:prSet/>
      <dgm:spPr/>
      <dgm:t>
        <a:bodyPr/>
        <a:lstStyle/>
        <a:p>
          <a:endParaRPr lang="ru-RU"/>
        </a:p>
      </dgm:t>
    </dgm:pt>
    <dgm:pt modelId="{DC9BDE1E-797A-4AB7-851A-4B6CD86981BB}" type="pres">
      <dgm:prSet presAssocID="{7BF28AAF-080C-4220-AF65-435F850E20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7560BB-70C8-4171-B3C2-E247079EC2FE}" type="pres">
      <dgm:prSet presAssocID="{2CF58256-71F3-408D-BC48-B26523DB743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D7C04-F6B7-456B-B7EC-49AD890EA513}" type="pres">
      <dgm:prSet presAssocID="{F606C255-3135-4AA0-8E1A-36BB4FF7513C}" presName="spacer" presStyleCnt="0"/>
      <dgm:spPr/>
    </dgm:pt>
    <dgm:pt modelId="{BC26A3F5-C706-47D0-B9BA-EAADE96FDC72}" type="pres">
      <dgm:prSet presAssocID="{2D1054B0-AFAF-45DF-B1E2-67AF7C25DC3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3B72C-0D25-420E-B962-3F2845C9CC96}" type="pres">
      <dgm:prSet presAssocID="{C0C22D9B-878D-462C-A88F-846874D9D96F}" presName="spacer" presStyleCnt="0"/>
      <dgm:spPr/>
    </dgm:pt>
    <dgm:pt modelId="{23A23F90-6662-4D57-A495-B6B16528D464}" type="pres">
      <dgm:prSet presAssocID="{BEA9F4E5-DAC9-429B-9D09-A8867872479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0CBC3-81BA-453E-8BF7-CE8DFCC3885E}" type="pres">
      <dgm:prSet presAssocID="{C287053A-AD4C-459E-AA04-7CA4B4A06A68}" presName="spacer" presStyleCnt="0"/>
      <dgm:spPr/>
    </dgm:pt>
    <dgm:pt modelId="{F7B94E0C-757E-44E2-B27B-9FEEABDD764E}" type="pres">
      <dgm:prSet presAssocID="{88CDA57D-0D3D-4721-A69B-96BACAC510A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0049B6-0664-4196-AE75-7625DC316EE2}" type="presOf" srcId="{7BF28AAF-080C-4220-AF65-435F850E20D6}" destId="{DC9BDE1E-797A-4AB7-851A-4B6CD86981BB}" srcOrd="0" destOrd="0" presId="urn:microsoft.com/office/officeart/2005/8/layout/vList2"/>
    <dgm:cxn modelId="{53CF7D3A-5912-4F66-91B0-0A935DC0E1F0}" srcId="{7BF28AAF-080C-4220-AF65-435F850E20D6}" destId="{2CF58256-71F3-408D-BC48-B26523DB743C}" srcOrd="0" destOrd="0" parTransId="{4E6D7EC4-C3EB-4AA3-9460-83B6122C53F0}" sibTransId="{F606C255-3135-4AA0-8E1A-36BB4FF7513C}"/>
    <dgm:cxn modelId="{DAA4C686-5713-4612-91E8-45DCDED759F3}" type="presOf" srcId="{BEA9F4E5-DAC9-429B-9D09-A88678724798}" destId="{23A23F90-6662-4D57-A495-B6B16528D464}" srcOrd="0" destOrd="0" presId="urn:microsoft.com/office/officeart/2005/8/layout/vList2"/>
    <dgm:cxn modelId="{71777D33-9CF4-4E36-8F7A-E5B8A37E08BC}" srcId="{7BF28AAF-080C-4220-AF65-435F850E20D6}" destId="{2D1054B0-AFAF-45DF-B1E2-67AF7C25DC3F}" srcOrd="1" destOrd="0" parTransId="{1635DF96-DDDA-4A53-867B-B46AFD66ECB4}" sibTransId="{C0C22D9B-878D-462C-A88F-846874D9D96F}"/>
    <dgm:cxn modelId="{780E39E3-AB9C-49AB-89FC-4A1814D144E2}" type="presOf" srcId="{2CF58256-71F3-408D-BC48-B26523DB743C}" destId="{FF7560BB-70C8-4171-B3C2-E247079EC2FE}" srcOrd="0" destOrd="0" presId="urn:microsoft.com/office/officeart/2005/8/layout/vList2"/>
    <dgm:cxn modelId="{1CDF1DF0-E619-48DE-BB9B-EF899A8AAE21}" srcId="{7BF28AAF-080C-4220-AF65-435F850E20D6}" destId="{BEA9F4E5-DAC9-429B-9D09-A88678724798}" srcOrd="2" destOrd="0" parTransId="{D730A610-C11C-4059-ACA7-4C3A1157C67A}" sibTransId="{C287053A-AD4C-459E-AA04-7CA4B4A06A68}"/>
    <dgm:cxn modelId="{C5068963-1145-433D-AFF7-20979B5C05A7}" srcId="{7BF28AAF-080C-4220-AF65-435F850E20D6}" destId="{88CDA57D-0D3D-4721-A69B-96BACAC510A4}" srcOrd="3" destOrd="0" parTransId="{A212E5D2-06DB-4624-A80D-9FF6EA0E3750}" sibTransId="{68882045-E62C-41C1-A969-EFE4B2C2A66B}"/>
    <dgm:cxn modelId="{AF85BAFA-0BB1-4792-96ED-935D224BBA2F}" type="presOf" srcId="{88CDA57D-0D3D-4721-A69B-96BACAC510A4}" destId="{F7B94E0C-757E-44E2-B27B-9FEEABDD764E}" srcOrd="0" destOrd="0" presId="urn:microsoft.com/office/officeart/2005/8/layout/vList2"/>
    <dgm:cxn modelId="{9BD02C43-C259-49C8-B57A-4F2A3BF39815}" type="presOf" srcId="{2D1054B0-AFAF-45DF-B1E2-67AF7C25DC3F}" destId="{BC26A3F5-C706-47D0-B9BA-EAADE96FDC72}" srcOrd="0" destOrd="0" presId="urn:microsoft.com/office/officeart/2005/8/layout/vList2"/>
    <dgm:cxn modelId="{4BEAE4A5-C28D-4A44-9248-E3743A084B87}" type="presParOf" srcId="{DC9BDE1E-797A-4AB7-851A-4B6CD86981BB}" destId="{FF7560BB-70C8-4171-B3C2-E247079EC2FE}" srcOrd="0" destOrd="0" presId="urn:microsoft.com/office/officeart/2005/8/layout/vList2"/>
    <dgm:cxn modelId="{36B2045E-497F-4660-80F0-C51946B0EAA4}" type="presParOf" srcId="{DC9BDE1E-797A-4AB7-851A-4B6CD86981BB}" destId="{3C2D7C04-F6B7-456B-B7EC-49AD890EA513}" srcOrd="1" destOrd="0" presId="urn:microsoft.com/office/officeart/2005/8/layout/vList2"/>
    <dgm:cxn modelId="{336218D0-2CFC-46AB-9C6E-0C3A04A0681D}" type="presParOf" srcId="{DC9BDE1E-797A-4AB7-851A-4B6CD86981BB}" destId="{BC26A3F5-C706-47D0-B9BA-EAADE96FDC72}" srcOrd="2" destOrd="0" presId="urn:microsoft.com/office/officeart/2005/8/layout/vList2"/>
    <dgm:cxn modelId="{6D4574C8-3977-48D8-A551-46C718325188}" type="presParOf" srcId="{DC9BDE1E-797A-4AB7-851A-4B6CD86981BB}" destId="{D723B72C-0D25-420E-B962-3F2845C9CC96}" srcOrd="3" destOrd="0" presId="urn:microsoft.com/office/officeart/2005/8/layout/vList2"/>
    <dgm:cxn modelId="{109B0BB4-7E71-4BA0-8333-24D2BA27BA26}" type="presParOf" srcId="{DC9BDE1E-797A-4AB7-851A-4B6CD86981BB}" destId="{23A23F90-6662-4D57-A495-B6B16528D464}" srcOrd="4" destOrd="0" presId="urn:microsoft.com/office/officeart/2005/8/layout/vList2"/>
    <dgm:cxn modelId="{F0182B4E-AFF3-4459-AE82-24B65564A443}" type="presParOf" srcId="{DC9BDE1E-797A-4AB7-851A-4B6CD86981BB}" destId="{B990CBC3-81BA-453E-8BF7-CE8DFCC3885E}" srcOrd="5" destOrd="0" presId="urn:microsoft.com/office/officeart/2005/8/layout/vList2"/>
    <dgm:cxn modelId="{CE6A0884-BCD6-44A4-83D4-8583F9E1300C}" type="presParOf" srcId="{DC9BDE1E-797A-4AB7-851A-4B6CD86981BB}" destId="{F7B94E0C-757E-44E2-B27B-9FEEABDD764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560BB-70C8-4171-B3C2-E247079EC2FE}">
      <dsp:nvSpPr>
        <dsp:cNvPr id="0" name=""/>
        <dsp:cNvSpPr/>
      </dsp:nvSpPr>
      <dsp:spPr>
        <a:xfrm>
          <a:off x="0" y="1418"/>
          <a:ext cx="10771945" cy="12915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Федеральный Закон «Об образовании в РФ» ФЗ-273</a:t>
          </a:r>
          <a:endParaRPr lang="ru-RU" sz="2800" kern="1200" dirty="0"/>
        </a:p>
      </dsp:txBody>
      <dsp:txXfrm>
        <a:off x="63050" y="64468"/>
        <a:ext cx="10645845" cy="1165482"/>
      </dsp:txXfrm>
    </dsp:sp>
    <dsp:sp modelId="{BC26A3F5-C706-47D0-B9BA-EAADE96FDC72}">
      <dsp:nvSpPr>
        <dsp:cNvPr id="0" name=""/>
        <dsp:cNvSpPr/>
      </dsp:nvSpPr>
      <dsp:spPr>
        <a:xfrm>
          <a:off x="0" y="1307204"/>
          <a:ext cx="10771945" cy="12915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Указы Президента, поручения Губернатора Краснодарского края и главы муниципального образования Брюховецкий район</a:t>
          </a:r>
          <a:endParaRPr lang="ru-RU" sz="2800" kern="1200" dirty="0"/>
        </a:p>
      </dsp:txBody>
      <dsp:txXfrm>
        <a:off x="63050" y="1370254"/>
        <a:ext cx="10645845" cy="1165482"/>
      </dsp:txXfrm>
    </dsp:sp>
    <dsp:sp modelId="{23A23F90-6662-4D57-A495-B6B16528D464}">
      <dsp:nvSpPr>
        <dsp:cNvPr id="0" name=""/>
        <dsp:cNvSpPr/>
      </dsp:nvSpPr>
      <dsp:spPr>
        <a:xfrm>
          <a:off x="0" y="2612990"/>
          <a:ext cx="10771945" cy="12915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Стратегия развития воспитания в РФ на период до 2025 года</a:t>
          </a:r>
          <a:endParaRPr lang="ru-RU" sz="2800" kern="1200" dirty="0"/>
        </a:p>
      </dsp:txBody>
      <dsp:txXfrm>
        <a:off x="63050" y="2676040"/>
        <a:ext cx="10645845" cy="1165482"/>
      </dsp:txXfrm>
    </dsp:sp>
    <dsp:sp modelId="{F7B94E0C-757E-44E2-B27B-9FEEABDD764E}">
      <dsp:nvSpPr>
        <dsp:cNvPr id="0" name=""/>
        <dsp:cNvSpPr/>
      </dsp:nvSpPr>
      <dsp:spPr>
        <a:xfrm>
          <a:off x="0" y="3918776"/>
          <a:ext cx="10771945" cy="12915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Федеральные государственные образовательные стандарты, в соответствии с которыми соблюдается общедоступность и бесплатность образования</a:t>
          </a:r>
          <a:endParaRPr lang="ru-RU" sz="2800" kern="1200" dirty="0"/>
        </a:p>
      </dsp:txBody>
      <dsp:txXfrm>
        <a:off x="63050" y="3981826"/>
        <a:ext cx="10645845" cy="1165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09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25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11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0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13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43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8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04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5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13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541D-C40D-486F-B233-E1E81B2AFA8A}" type="datetimeFigureOut">
              <a:rPr lang="ru-RU" smtClean="0"/>
              <a:pPr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D462C-BCE0-4CEA-981D-C967EBC2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3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accent1">
                <a:lumMod val="5000"/>
                <a:lumOff val="95000"/>
              </a:schemeClr>
            </a:gs>
            <a:gs pos="62000">
              <a:srgbClr val="D6E6F5"/>
            </a:gs>
            <a:gs pos="93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itchFamily="34" charset="0"/>
              </a:rPr>
              <a:t>Августовское совещание научно-педагогической и                   родительской общественности Брюховецкого района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Начальник управления образования О.П. Бурхан</a:t>
            </a:r>
            <a:endParaRPr lang="ru-RU" sz="34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5665" y="2081948"/>
            <a:ext cx="11726472" cy="3246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ОБРАЗОВАНИЕ – ШАГ В БУДУЩЕЕ!</a:t>
            </a:r>
            <a:endParaRPr lang="ru-RU" sz="48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Строительство детского сада № 6 «Ромашка»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на 140 мест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68586" y="5762576"/>
            <a:ext cx="119234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На оснащение детского сада оборудованием и движимым имуществом выделено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4,0</a:t>
            </a:r>
            <a:r>
              <a:rPr lang="ru-RU" sz="2800" b="1" dirty="0" smtClean="0">
                <a:latin typeface="Book Antiqua" panose="02040602050305030304" pitchFamily="18" charset="0"/>
              </a:rPr>
              <a:t> млн. руб. из средств местного бюджета</a:t>
            </a:r>
            <a:endParaRPr lang="ru-RU" sz="2800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97510" y="1682045"/>
            <a:ext cx="5925492" cy="4967111"/>
          </a:xfrm>
          <a:prstGeom prst="rect">
            <a:avLst/>
          </a:prstGeom>
        </p:spPr>
        <p:txBody>
          <a:bodyPr/>
          <a:lstStyle/>
          <a:p>
            <a:pPr lvl="0" algn="ctr" rtl="0"/>
            <a:endParaRPr lang="ru-RU" sz="2800" dirty="0"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1374556"/>
            <a:ext cx="2552354" cy="4537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63" y="1374555"/>
            <a:ext cx="2552221" cy="4537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48" y="1374556"/>
            <a:ext cx="2557921" cy="454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56" y="1374556"/>
            <a:ext cx="2552220" cy="4537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8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   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Средства Законодательного Собрания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Краснодарского края  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388620" y="5863590"/>
            <a:ext cx="11634382" cy="868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Общая поступившей помощи от ЗСК –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3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590,0</a:t>
            </a:r>
            <a:r>
              <a:rPr lang="ru-RU" sz="2800" b="1" dirty="0" smtClean="0">
                <a:latin typeface="Book Antiqua" panose="02040602050305030304" pitchFamily="18" charset="0"/>
              </a:rPr>
              <a:t> тыс. рублей.</a:t>
            </a:r>
            <a:endParaRPr lang="ru-RU" sz="2800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269856"/>
              </p:ext>
            </p:extLst>
          </p:nvPr>
        </p:nvGraphicFramePr>
        <p:xfrm>
          <a:off x="172016" y="1793285"/>
          <a:ext cx="11783764" cy="380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5994"/>
                <a:gridCol w="5017770"/>
              </a:tblGrid>
              <a:tr h="102901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Book Antiqua" panose="02040602050305030304" pitchFamily="18" charset="0"/>
                        </a:rPr>
                        <a:t>Образовательные</a:t>
                      </a:r>
                      <a:r>
                        <a:rPr lang="ru-RU" sz="2800" baseline="0" dirty="0" smtClean="0">
                          <a:latin typeface="Book Antiqua" panose="02040602050305030304" pitchFamily="18" charset="0"/>
                        </a:rPr>
                        <a:t> у</a:t>
                      </a:r>
                      <a:r>
                        <a:rPr lang="ru-RU" sz="2800" dirty="0" smtClean="0">
                          <a:latin typeface="Book Antiqua" panose="02040602050305030304" pitchFamily="18" charset="0"/>
                        </a:rPr>
                        <a:t>чреждения, </a:t>
                      </a:r>
                    </a:p>
                    <a:p>
                      <a:pPr algn="ctr"/>
                      <a:r>
                        <a:rPr lang="ru-RU" sz="2800" dirty="0" smtClean="0">
                          <a:latin typeface="Book Antiqua" panose="02040602050305030304" pitchFamily="18" charset="0"/>
                        </a:rPr>
                        <a:t>которым оказана помощь</a:t>
                      </a:r>
                      <a:endParaRPr lang="ru-RU" sz="2800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36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Детские сады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Школы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636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МБДОУ ДС № 5</a:t>
                      </a:r>
                      <a:r>
                        <a:rPr lang="ru-RU" sz="2000" b="1" baseline="0" dirty="0" smtClean="0">
                          <a:latin typeface="Book Antiqua" panose="02040602050305030304" pitchFamily="18" charset="0"/>
                        </a:rPr>
                        <a:t> «Ягодка» ст. Новоджерелиевская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МБОУ СОШ № 8 ст. Чепигинская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636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МБДОУ ДС № 13 «Одуванчик» ст. Чепигинская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МАОУ</a:t>
                      </a:r>
                      <a:r>
                        <a:rPr lang="ru-RU" sz="2000" b="1" baseline="0" dirty="0" smtClean="0">
                          <a:latin typeface="Book Antiqua" panose="02040602050305030304" pitchFamily="18" charset="0"/>
                        </a:rPr>
                        <a:t> СОШ № 7 ст. Переясловская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636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МБДОУ ДС № 21 «Ёлочка» ст. Батуринская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МБОУ СОШ № 5 с.</a:t>
                      </a:r>
                      <a:r>
                        <a:rPr lang="ru-RU" sz="2000" b="1" baseline="0" dirty="0" smtClean="0">
                          <a:latin typeface="Book Antiqua" panose="02040602050305030304" pitchFamily="18" charset="0"/>
                        </a:rPr>
                        <a:t> Большой </a:t>
                      </a:r>
                      <a:r>
                        <a:rPr lang="ru-RU" sz="2000" b="1" baseline="0" dirty="0" err="1" smtClean="0">
                          <a:latin typeface="Book Antiqua" panose="02040602050305030304" pitchFamily="18" charset="0"/>
                        </a:rPr>
                        <a:t>Бейсуг</a:t>
                      </a:r>
                      <a:endParaRPr lang="ru-RU" sz="2000" b="1" dirty="0" smtClean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636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МБДОУ ДС № 26 «Ивушка» ст. Новоджерелиевская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МБОУ СОШ № 10 с.</a:t>
                      </a:r>
                      <a:r>
                        <a:rPr lang="ru-RU" sz="2000" b="1" baseline="0" dirty="0" smtClean="0">
                          <a:latin typeface="Book Antiqua" panose="02040602050305030304" pitchFamily="18" charset="0"/>
                        </a:rPr>
                        <a:t> Новое Село</a:t>
                      </a:r>
                      <a:endParaRPr lang="ru-RU" sz="2000" b="1" dirty="0" smtClean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636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МБДОУ ДС № 27 «Ласточка» х.</a:t>
                      </a:r>
                      <a:r>
                        <a:rPr lang="ru-RU" sz="2000" b="1" baseline="0" dirty="0" smtClean="0">
                          <a:latin typeface="Book Antiqua" panose="02040602050305030304" pitchFamily="18" charset="0"/>
                        </a:rPr>
                        <a:t> Челюскинец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МБОУ СОШ № 11 с.</a:t>
                      </a:r>
                      <a:r>
                        <a:rPr lang="ru-RU" sz="2000" b="1" baseline="0" dirty="0" smtClean="0">
                          <a:latin typeface="Book Antiqua" panose="02040602050305030304" pitchFamily="18" charset="0"/>
                        </a:rPr>
                        <a:t> Свободное</a:t>
                      </a:r>
                      <a:endParaRPr lang="ru-RU" sz="2000" b="1" dirty="0" smtClean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636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МБДОУ ДС № 33 «Ручеёк» пос. Лиманский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7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422" y="137759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Платные услуги в образовательных организациях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72016" y="1303919"/>
            <a:ext cx="11836749" cy="653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Лидеры по оказанию платных образовательных услуг 2017-2018 гг.</a:t>
            </a:r>
            <a:endParaRPr lang="ru-RU" sz="2800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561402"/>
              </p:ext>
            </p:extLst>
          </p:nvPr>
        </p:nvGraphicFramePr>
        <p:xfrm>
          <a:off x="157779" y="1943759"/>
          <a:ext cx="11850986" cy="4815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3465">
                  <a:extLst>
                    <a:ext uri="{9D8B030D-6E8A-4147-A177-3AD203B41FA5}">
                      <a16:colId xmlns="" xmlns:a16="http://schemas.microsoft.com/office/drawing/2014/main" val="2637980352"/>
                    </a:ext>
                  </a:extLst>
                </a:gridCol>
                <a:gridCol w="8556357">
                  <a:extLst>
                    <a:ext uri="{9D8B030D-6E8A-4147-A177-3AD203B41FA5}">
                      <a16:colId xmlns="" xmlns:a16="http://schemas.microsoft.com/office/drawing/2014/main" val="157635634"/>
                    </a:ext>
                  </a:extLst>
                </a:gridCol>
                <a:gridCol w="2571164">
                  <a:extLst>
                    <a:ext uri="{9D8B030D-6E8A-4147-A177-3AD203B41FA5}">
                      <a16:colId xmlns="" xmlns:a16="http://schemas.microsoft.com/office/drawing/2014/main" val="12430314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Book Antiqua" panose="02040602050305030304" pitchFamily="18" charset="0"/>
                        </a:rPr>
                        <a:t>№</a:t>
                      </a:r>
                      <a:endParaRPr lang="ru-RU" sz="20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Book Antiqua" panose="02040602050305030304" pitchFamily="18" charset="0"/>
                        </a:rPr>
                        <a:t>НАИМЕНОВАНИЕ</a:t>
                      </a:r>
                      <a:r>
                        <a:rPr lang="ru-RU" sz="2000" baseline="0" dirty="0" smtClean="0">
                          <a:latin typeface="Book Antiqua" panose="02040602050305030304" pitchFamily="18" charset="0"/>
                        </a:rPr>
                        <a:t> ОБРАЗОВАТЕЛЬНОЙ ОРГАНИЗАЦИИ</a:t>
                      </a:r>
                      <a:endParaRPr lang="ru-RU" sz="20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Book Antiqua" panose="02040602050305030304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Book Antiqua" panose="02040602050305030304" pitchFamily="18" charset="0"/>
                        </a:rPr>
                        <a:t>ТЫС. РУБ.</a:t>
                      </a:r>
                      <a:endParaRPr lang="ru-RU" sz="20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3112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1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МАОУ СОШ  № 2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1319,1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7869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2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МАОУ СОШ  № 3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465,0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7997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3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МБОУ СОШ  № 13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410,2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5270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4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МБОУ СОШ  № 15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326,0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81743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5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МАДОУ ДС КВ  № 2 «КУБАНОЧКА»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445,6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10394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6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000" b="1" baseline="0" dirty="0" smtClean="0">
                          <a:latin typeface="Book Antiqua" panose="02040602050305030304" pitchFamily="18" charset="0"/>
                        </a:rPr>
                        <a:t> ООШ  № </a:t>
                      </a:r>
                      <a:r>
                        <a:rPr lang="en-US" sz="2000" b="1" baseline="0" dirty="0" smtClean="0">
                          <a:latin typeface="Book Antiqua" panose="02040602050305030304" pitchFamily="18" charset="0"/>
                        </a:rPr>
                        <a:t>6 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192,6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9831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7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МБДОУ</a:t>
                      </a:r>
                      <a:r>
                        <a:rPr lang="ru-RU" sz="2000" b="1" baseline="0" dirty="0" smtClean="0">
                          <a:latin typeface="Book Antiqua" panose="02040602050305030304" pitchFamily="18" charset="0"/>
                        </a:rPr>
                        <a:t> ДС КВ № 25 «ПЧЁЛКА»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125,3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175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8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МБОУ СОШ </a:t>
                      </a:r>
                      <a:r>
                        <a:rPr lang="ru-RU" sz="2000" b="1" baseline="0" dirty="0" smtClean="0">
                          <a:latin typeface="Book Antiqua" panose="02040602050305030304" pitchFamily="18" charset="0"/>
                        </a:rPr>
                        <a:t> № 20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123,0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33319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9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Book Antiqua" panose="02040602050305030304" pitchFamily="18" charset="0"/>
                        </a:rPr>
                        <a:t>МБОУ СОШ  № 1</a:t>
                      </a:r>
                      <a:endParaRPr lang="ru-RU" sz="20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115,5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54600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2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Безопасность образовательных организаций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55210" y="27084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94" y="1428137"/>
            <a:ext cx="4242816" cy="283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46" y="4390280"/>
            <a:ext cx="3466964" cy="2309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98" y="4378189"/>
            <a:ext cx="3003457" cy="232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98" y="1428137"/>
            <a:ext cx="4711110" cy="283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2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Централизация парка школьных автобусов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55210" y="27084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3109" y="5288340"/>
            <a:ext cx="11619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753</a:t>
            </a:r>
            <a:r>
              <a:rPr lang="ru-RU" sz="2800" b="1" dirty="0">
                <a:latin typeface="Book Antiqua" panose="02040602050305030304" pitchFamily="18" charset="0"/>
              </a:rPr>
              <a:t> обучающихся на подвозе</a:t>
            </a:r>
          </a:p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16</a:t>
            </a:r>
            <a:r>
              <a:rPr lang="ru-RU" sz="2800" b="1" dirty="0">
                <a:latin typeface="Book Antiqua" panose="02040602050305030304" pitchFamily="18" charset="0"/>
              </a:rPr>
              <a:t> школьных автобусов</a:t>
            </a:r>
          </a:p>
          <a:p>
            <a:pPr algn="ctr"/>
            <a:r>
              <a:rPr lang="ru-RU" sz="2800" b="1" dirty="0">
                <a:latin typeface="Book Antiqua" panose="02040602050305030304" pitchFamily="18" charset="0"/>
              </a:rPr>
              <a:t>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714,0</a:t>
            </a:r>
            <a:r>
              <a:rPr lang="ru-RU" sz="2800" b="1" dirty="0">
                <a:latin typeface="Book Antiqua" panose="02040602050305030304" pitchFamily="18" charset="0"/>
              </a:rPr>
              <a:t> км. общая протяжённость школьных маршрутов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1532878"/>
            <a:ext cx="6216592" cy="349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67" y="1532878"/>
            <a:ext cx="5532223" cy="349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Segoe Print" panose="02000600000000000000" pitchFamily="2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Заработная плата педагогических работников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55210" y="27084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953703"/>
              </p:ext>
            </p:extLst>
          </p:nvPr>
        </p:nvGraphicFramePr>
        <p:xfrm>
          <a:off x="1758906" y="1348966"/>
          <a:ext cx="8928100" cy="5300909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736662">
                  <a:extLst>
                    <a:ext uri="{9D8B030D-6E8A-4147-A177-3AD203B41FA5}">
                      <a16:colId xmlns="" xmlns:a16="http://schemas.microsoft.com/office/drawing/2014/main" val="4204709781"/>
                    </a:ext>
                  </a:extLst>
                </a:gridCol>
                <a:gridCol w="1915562">
                  <a:extLst>
                    <a:ext uri="{9D8B030D-6E8A-4147-A177-3AD203B41FA5}">
                      <a16:colId xmlns="" xmlns:a16="http://schemas.microsoft.com/office/drawing/2014/main" val="3569858975"/>
                    </a:ext>
                  </a:extLst>
                </a:gridCol>
                <a:gridCol w="2275876">
                  <a:extLst>
                    <a:ext uri="{9D8B030D-6E8A-4147-A177-3AD203B41FA5}">
                      <a16:colId xmlns="" xmlns:a16="http://schemas.microsoft.com/office/drawing/2014/main" val="747026409"/>
                    </a:ext>
                  </a:extLst>
                </a:gridCol>
              </a:tblGrid>
              <a:tr h="637576"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 marL="91428" marR="91428" marT="45739" marB="45739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2017 год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 marL="91428" marR="91428" marT="45739" marB="4573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2018 год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 marL="91428" marR="91428" marT="45739" marB="4573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4340135"/>
                  </a:ext>
                </a:extLst>
              </a:tr>
              <a:tr h="701348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Franklin Gothic Medium" pitchFamily="34" charset="0"/>
                        </a:rPr>
                        <a:t>Общеобразовательные организации</a:t>
                      </a:r>
                    </a:p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Краснодарского края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28" marR="91428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28754,0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29279,0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0156919"/>
                  </a:ext>
                </a:extLst>
              </a:tr>
              <a:tr h="701348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Общеобразовательные организации</a:t>
                      </a:r>
                    </a:p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Брюховецкого района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28" marR="91428" marT="45739" marB="45739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29599,0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29752,0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0152882"/>
                  </a:ext>
                </a:extLst>
              </a:tr>
              <a:tr h="213437">
                <a:tc gridSpan="3">
                  <a:txBody>
                    <a:bodyPr/>
                    <a:lstStyle/>
                    <a:p>
                      <a:endParaRPr lang="ru-RU" sz="800" b="0" dirty="0">
                        <a:solidFill>
                          <a:srgbClr val="EDF789"/>
                        </a:solidFill>
                        <a:latin typeface="Franklin Gothic Medium" pitchFamily="34" charset="0"/>
                      </a:endParaRPr>
                    </a:p>
                  </a:txBody>
                  <a:tcPr marL="91428" marR="91428" marT="45739" marB="45739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 marL="91437" marR="91437" marT="45726" marB="45726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 marL="91437" marR="91437" marT="45726" marB="45726" anchor="ctr"/>
                </a:tc>
                <a:extLst>
                  <a:ext uri="{0D108BD9-81ED-4DB2-BD59-A6C34878D82A}">
                    <a16:rowId xmlns="" xmlns:a16="http://schemas.microsoft.com/office/drawing/2014/main" val="1503150903"/>
                  </a:ext>
                </a:extLst>
              </a:tr>
              <a:tr h="701348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Franklin Gothic Medium" pitchFamily="34" charset="0"/>
                        </a:rPr>
                        <a:t>Дошкольные образовательные организации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Краснодарского края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28" marR="91428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25936,0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27339,0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1938306"/>
                  </a:ext>
                </a:extLst>
              </a:tr>
              <a:tr h="701348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Дошкольные образовательные организации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 Брюховецкого района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28" marR="91428" marT="45739" marB="45739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25949,0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27353,0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2726732"/>
                  </a:ext>
                </a:extLst>
              </a:tr>
              <a:tr h="241808">
                <a:tc gridSpan="3">
                  <a:txBody>
                    <a:bodyPr/>
                    <a:lstStyle/>
                    <a:p>
                      <a:endParaRPr lang="ru-RU" sz="800" b="0" dirty="0">
                        <a:solidFill>
                          <a:schemeClr val="tx1"/>
                        </a:solidFill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b="1" dirty="0"/>
                    </a:p>
                  </a:txBody>
                  <a:tcPr marL="91437" marR="91437" marT="45726" marB="45726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b="1" dirty="0"/>
                    </a:p>
                  </a:txBody>
                  <a:tcPr marL="91437" marR="91437" marT="45726" marB="45726" anchor="ctr"/>
                </a:tc>
                <a:extLst>
                  <a:ext uri="{0D108BD9-81ED-4DB2-BD59-A6C34878D82A}">
                    <a16:rowId xmlns="" xmlns:a16="http://schemas.microsoft.com/office/drawing/2014/main" val="2182815808"/>
                  </a:ext>
                </a:extLst>
              </a:tr>
              <a:tr h="701348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Franklin Gothic Medium" pitchFamily="34" charset="0"/>
                        </a:rPr>
                        <a:t>Учреждения дополнительного образования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Краснодарского края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28" marR="91428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27839,0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29804,0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/>
                </a:tc>
                <a:extLst>
                  <a:ext uri="{0D108BD9-81ED-4DB2-BD59-A6C34878D82A}">
                    <a16:rowId xmlns="" xmlns:a16="http://schemas.microsoft.com/office/drawing/2014/main" val="20643012"/>
                  </a:ext>
                </a:extLst>
              </a:tr>
              <a:tr h="701348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Franklin Gothic Medium" pitchFamily="34" charset="0"/>
                        </a:rPr>
                        <a:t>Учреждения дополнительного образования Брюховецкого района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Franklin Gothic Medium" pitchFamily="34" charset="0"/>
                      </a:endParaRPr>
                    </a:p>
                  </a:txBody>
                  <a:tcPr marL="91428" marR="91428" marT="45739" marB="45739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27186,0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Franklin Gothic Demi Cond" panose="020B0706030402020204" pitchFamily="34" charset="0"/>
                        </a:rPr>
                        <a:t>29805,0</a:t>
                      </a:r>
                      <a:endParaRPr lang="ru-RU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marL="91428" marR="91428" marT="45739" marB="4573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9496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4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   Кадровое обеспечение отрасли. Молодые педагоги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1488234"/>
            <a:ext cx="6053887" cy="45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952" y="1488234"/>
            <a:ext cx="1816983" cy="45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12" y="1488234"/>
            <a:ext cx="3500632" cy="458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1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1002" y="118903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   Квалификация педагогов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20436" y="2744411"/>
          <a:ext cx="11405506" cy="31140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596743"/>
                <a:gridCol w="48087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ДОШКОЛЬНЫЕ</a:t>
                      </a:r>
                      <a:r>
                        <a:rPr lang="ru-RU" baseline="0" dirty="0" smtClean="0"/>
                        <a:t> ОБРАЗОВАТЕЛЬНЫЕ ОРГАНИЗАЦИИ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ОБЩЕОБРАЗОВАТЕЛЬНЫЕ ОРГАНИЗАЦИИ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МБДОУ ДС № 10 «ДЮЙМОВОЧКА»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МБОУ СОШ № 20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МБДОУ ДС № 25 «ПЧЁЛКА»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МАОУ СОШ № 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МБДОУ ДС № 7 «СКАЗКА»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МБОУ СОШ № 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МБДОУ ДС № 4 «КРАСНАЯ ШАПОЧКА»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МАОУ СОШ № 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МБДОУ ДС № 3 «ВИШЕНКА»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МАОУ СОШ № 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МАДОУ ДС № 2 «КУБАНОЧКА»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МБОУ СОШ № 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59378" y="1526720"/>
            <a:ext cx="8723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Учреждения, лидеры по % педагогических работников, </a:t>
            </a:r>
          </a:p>
          <a:p>
            <a:pPr algn="ctr"/>
            <a:r>
              <a:rPr lang="ru-RU" sz="2400" b="1" dirty="0" smtClean="0">
                <a:latin typeface="Book Antiqua" pitchFamily="18" charset="0"/>
              </a:rPr>
              <a:t>имеющих квалификационные категории</a:t>
            </a:r>
            <a:endParaRPr lang="ru-RU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О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чередь в детский сад.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Консультационные центры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236840" y="1336092"/>
            <a:ext cx="5606218" cy="4951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680140" y="3811690"/>
            <a:ext cx="65411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>
              <a:latin typeface="Book Antiqua" panose="02040602050305030304" pitchFamily="18" charset="0"/>
            </a:endParaRPr>
          </a:p>
          <a:p>
            <a:pPr algn="ctr"/>
            <a:endParaRPr lang="ru-RU" sz="3200" b="1" dirty="0">
              <a:latin typeface="Book Antiqua" panose="02040602050305030304" pitchFamily="18" charset="0"/>
            </a:endParaRPr>
          </a:p>
          <a:p>
            <a:pPr algn="ctr"/>
            <a:endParaRPr lang="ru-RU" sz="3200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56" y="2281035"/>
            <a:ext cx="5640022" cy="423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9" y="2281034"/>
            <a:ext cx="6345778" cy="423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9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Социализация. Обучение детей с ограниченными возможностями здоровья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03" y="1336093"/>
            <a:ext cx="5118393" cy="3135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82695" y="4730370"/>
            <a:ext cx="11515814" cy="202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b="1" dirty="0" smtClean="0">
                <a:latin typeface="Book Antiqua" panose="02040602050305030304" pitchFamily="18" charset="0"/>
              </a:rPr>
              <a:t>В детских сада: </a:t>
            </a:r>
            <a:r>
              <a:rPr lang="ru-RU" sz="32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 Antiqua" panose="02040602050305030304" pitchFamily="18" charset="0"/>
              </a:rPr>
              <a:t>5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>
                <a:latin typeface="Book Antiqua" panose="02040602050305030304" pitchFamily="18" charset="0"/>
              </a:rPr>
              <a:t>групп комбинированной и </a:t>
            </a:r>
            <a:r>
              <a:rPr lang="ru-RU" sz="32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 Antiqua" panose="02040602050305030304" pitchFamily="18" charset="0"/>
              </a:rPr>
              <a:t>16</a:t>
            </a:r>
            <a:r>
              <a:rPr lang="ru-RU" sz="2800" b="1" dirty="0">
                <a:latin typeface="Book Antiqua" panose="02040602050305030304" pitchFamily="18" charset="0"/>
              </a:rPr>
              <a:t> групп компенсирующей </a:t>
            </a:r>
            <a:r>
              <a:rPr lang="ru-RU" sz="2800" b="1" dirty="0" smtClean="0">
                <a:latin typeface="Book Antiqua" panose="02040602050305030304" pitchFamily="18" charset="0"/>
              </a:rPr>
              <a:t>направленности</a:t>
            </a:r>
          </a:p>
          <a:p>
            <a:pPr algn="ctr">
              <a:lnSpc>
                <a:spcPts val="3000"/>
              </a:lnSpc>
            </a:pPr>
            <a:r>
              <a:rPr lang="ru-RU" sz="32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 Antiqua" panose="02040602050305030304" pitchFamily="18" charset="0"/>
              </a:rPr>
              <a:t>132</a:t>
            </a:r>
            <a:r>
              <a:rPr lang="ru-RU" sz="2800" b="1" dirty="0" smtClean="0">
                <a:latin typeface="Book Antiqua" panose="02040602050305030304" pitchFamily="18" charset="0"/>
              </a:rPr>
              <a:t> ребёнка с ОВЗ, в том числе </a:t>
            </a:r>
            <a:r>
              <a:rPr lang="ru-RU" sz="32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 Antiqua" panose="02040602050305030304" pitchFamily="18" charset="0"/>
              </a:rPr>
              <a:t>26</a:t>
            </a:r>
            <a:r>
              <a:rPr lang="ru-RU" sz="3200" b="1" dirty="0" smtClean="0"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latin typeface="Book Antiqua" panose="02040602050305030304" pitchFamily="18" charset="0"/>
              </a:rPr>
              <a:t>инвалидов;</a:t>
            </a:r>
          </a:p>
          <a:p>
            <a:pPr algn="ctr">
              <a:lnSpc>
                <a:spcPts val="3000"/>
              </a:lnSpc>
            </a:pPr>
            <a:r>
              <a:rPr lang="ru-RU" sz="2800" b="1" dirty="0" smtClean="0">
                <a:latin typeface="Book Antiqua" panose="02040602050305030304" pitchFamily="18" charset="0"/>
              </a:rPr>
              <a:t>В школах: </a:t>
            </a:r>
            <a:r>
              <a:rPr lang="ru-RU" sz="32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 Antiqua" panose="02040602050305030304" pitchFamily="18" charset="0"/>
              </a:rPr>
              <a:t>225</a:t>
            </a:r>
            <a:r>
              <a:rPr lang="ru-RU" sz="3200" b="1" dirty="0" smtClean="0"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latin typeface="Book Antiqua" panose="02040602050305030304" pitchFamily="18" charset="0"/>
              </a:rPr>
              <a:t>детей с ОВЗ, в том числе инвалидов, </a:t>
            </a:r>
          </a:p>
          <a:p>
            <a:pPr algn="ctr">
              <a:lnSpc>
                <a:spcPts val="3000"/>
              </a:lnSpc>
            </a:pPr>
            <a:r>
              <a:rPr lang="ru-RU" sz="2800" b="1" dirty="0" smtClean="0">
                <a:latin typeface="Book Antiqua" panose="02040602050305030304" pitchFamily="18" charset="0"/>
              </a:rPr>
              <a:t>посещающих школу </a:t>
            </a:r>
            <a:r>
              <a:rPr lang="ru-RU" sz="32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ook Antiqua" panose="02040602050305030304" pitchFamily="18" charset="0"/>
              </a:rPr>
              <a:t>114</a:t>
            </a:r>
            <a:r>
              <a:rPr lang="ru-RU" sz="2800" b="1" dirty="0" smtClean="0">
                <a:latin typeface="Book Antiqua" panose="02040602050305030304" pitchFamily="18" charset="0"/>
              </a:rPr>
              <a:t> </a:t>
            </a:r>
            <a:endParaRPr lang="ru-RU" sz="2800" b="1" dirty="0"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96" y="1336093"/>
            <a:ext cx="4919710" cy="3130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accent1">
                <a:lumMod val="5000"/>
                <a:lumOff val="95000"/>
              </a:schemeClr>
            </a:gs>
            <a:gs pos="59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Целевые ориентиры, определяющие стратегию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развития отрасли муниципального образования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72017" y="2068300"/>
            <a:ext cx="11726472" cy="3246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060202732"/>
              </p:ext>
            </p:extLst>
          </p:nvPr>
        </p:nvGraphicFramePr>
        <p:xfrm>
          <a:off x="955234" y="1520182"/>
          <a:ext cx="10771945" cy="5211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76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   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Федеральный государственный образовательный стандарт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92" y="4147195"/>
            <a:ext cx="3740818" cy="2624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9" y="1294117"/>
            <a:ext cx="3387807" cy="2796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35" y="4147195"/>
            <a:ext cx="3349831" cy="2623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5" y="1291413"/>
            <a:ext cx="4783996" cy="2799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4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   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Профильное обучение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2052" name="Picture 4" descr="C:\Users\User\Desktop\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108" y="1872965"/>
            <a:ext cx="5657849" cy="437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User\Desktop\5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4183" y="1877786"/>
            <a:ext cx="5934851" cy="438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4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Результаты ЕГЭ. Топ-10 школ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193080"/>
              </p:ext>
            </p:extLst>
          </p:nvPr>
        </p:nvGraphicFramePr>
        <p:xfrm>
          <a:off x="172016" y="1428133"/>
          <a:ext cx="11733290" cy="50125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53893"/>
                <a:gridCol w="2716040"/>
                <a:gridCol w="3060071"/>
                <a:gridCol w="1403286"/>
              </a:tblGrid>
              <a:tr h="44051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ШКОЛА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СРЕДНИЙ БАЛЛ ПО ЕГЭ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СРЕДНИЙ БАЛЛ ПО РАЙОНУ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РЕЙТИНГ</a:t>
                      </a:r>
                      <a:endParaRPr lang="ru-RU" sz="1800" dirty="0"/>
                    </a:p>
                  </a:txBody>
                  <a:tcPr/>
                </a:tc>
              </a:tr>
              <a:tr h="44051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 СОШ № 12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67,4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61,6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1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40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 СОШ № 11</a:t>
                      </a:r>
                      <a:endParaRPr lang="ru-RU" sz="2400" b="1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67,0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61,6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2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40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 СОШ № 8 </a:t>
                      </a:r>
                      <a:r>
                        <a:rPr lang="ru-RU" sz="1800" b="1" baseline="0" dirty="0" smtClean="0">
                          <a:latin typeface="Book Antiqua" panose="02040602050305030304" pitchFamily="18" charset="0"/>
                        </a:rPr>
                        <a:t>им. А. Демина</a:t>
                      </a:r>
                      <a:endParaRPr lang="ru-RU" sz="1800" b="1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64,7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61,6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3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40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 СОШ № 3</a:t>
                      </a:r>
                      <a:endParaRPr lang="ru-RU" sz="2400" b="1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62,3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61,6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4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40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 СОШ № 2</a:t>
                      </a:r>
                      <a:endParaRPr lang="ru-RU" sz="2400" b="1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60,8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61,6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5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40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 СОШ № 9</a:t>
                      </a:r>
                      <a:endParaRPr lang="ru-RU" sz="2400" b="1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60,0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61,6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40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 СОШ № 1</a:t>
                      </a:r>
                      <a:endParaRPr lang="ru-RU" sz="2400" b="1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59,9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61,6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7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40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 СОШ № 20</a:t>
                      </a:r>
                      <a:endParaRPr lang="ru-RU" sz="2400" b="1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59,3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61,6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8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40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 СОШ № 7</a:t>
                      </a:r>
                      <a:endParaRPr lang="ru-RU" sz="2400" b="1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58,9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61,6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9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  <a:tr h="440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МБОУ</a:t>
                      </a:r>
                      <a:r>
                        <a:rPr lang="ru-RU" sz="2400" b="1" baseline="0" dirty="0" smtClean="0">
                          <a:latin typeface="Book Antiqua" panose="02040602050305030304" pitchFamily="18" charset="0"/>
                        </a:rPr>
                        <a:t> СОШ № 15</a:t>
                      </a:r>
                      <a:endParaRPr lang="ru-RU" sz="2400" b="1" dirty="0" smtClean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58,6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61,6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anose="02040602050305030304" pitchFamily="18" charset="0"/>
                        </a:rPr>
                        <a:t>10</a:t>
                      </a:r>
                      <a:endParaRPr lang="ru-RU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05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35548"/>
            <a:ext cx="11850986" cy="109315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Качество подготовки выпускников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210" y="1196850"/>
            <a:ext cx="10782678" cy="2482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 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Результаты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ЕГЭ по русскому языку: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- выше среднего уровня по краю и по району в школах №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latin typeface="Book Antiqua" panose="02040602050305030304" pitchFamily="18" charset="0"/>
                <a:ea typeface="Calibri" panose="020F0502020204030204" pitchFamily="34" charset="0"/>
              </a:rPr>
              <a:t>3, 8, 9, 12, 20</a:t>
            </a:r>
            <a:r>
              <a:rPr lang="ru-RU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- ниже среднего уровня по району в школах №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latin typeface="Book Antiqua" panose="02040602050305030304" pitchFamily="18" charset="0"/>
                <a:ea typeface="Calibri" panose="020F0502020204030204" pitchFamily="34" charset="0"/>
              </a:rPr>
              <a:t>1, 2, 7, 11, 13, 15</a:t>
            </a:r>
            <a:r>
              <a:rPr lang="ru-RU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;</a:t>
            </a:r>
          </a:p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ru-RU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- самый высокий средний балл в школе №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latin typeface="Book Antiqua" panose="02040602050305030304" pitchFamily="18" charset="0"/>
                <a:ea typeface="Calibri" panose="020F0502020204030204" pitchFamily="34" charset="0"/>
              </a:rPr>
              <a:t>12</a:t>
            </a:r>
            <a:r>
              <a:rPr lang="ru-RU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 – 86,0;</a:t>
            </a:r>
          </a:p>
          <a:p>
            <a:pPr algn="just">
              <a:lnSpc>
                <a:spcPts val="2500"/>
              </a:lnSpc>
              <a:spcAft>
                <a:spcPts val="0"/>
              </a:spcAft>
            </a:pPr>
            <a:endParaRPr lang="ru-RU" sz="2400" b="1" dirty="0" smtClean="0"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just">
              <a:lnSpc>
                <a:spcPts val="2500"/>
              </a:lnSpc>
              <a:spcAft>
                <a:spcPts val="0"/>
              </a:spcAft>
            </a:pPr>
            <a:r>
              <a:rPr lang="ru-RU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У</a:t>
            </a:r>
            <a:r>
              <a:rPr lang="ru-RU" sz="2400" b="1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лучшили </a:t>
            </a:r>
            <a:r>
              <a:rPr lang="ru-RU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результаты </a:t>
            </a:r>
            <a:r>
              <a:rPr lang="ru-RU" sz="2400" b="1" dirty="0" smtClean="0">
                <a:latin typeface="Book Antiqua" panose="02040602050305030304" pitchFamily="18" charset="0"/>
                <a:ea typeface="Calibri" panose="020F0502020204030204" pitchFamily="34" charset="0"/>
              </a:rPr>
              <a:t>по сравнению с прошлым годом выпускники </a:t>
            </a:r>
            <a:r>
              <a:rPr lang="ru-RU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школ №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latin typeface="Book Antiqua" panose="02040602050305030304" pitchFamily="18" charset="0"/>
                <a:ea typeface="Calibri" panose="020F0502020204030204" pitchFamily="34" charset="0"/>
              </a:rPr>
              <a:t>1, 2, 7, 8, 9, 11, 13, 15, 20</a:t>
            </a:r>
            <a:r>
              <a:rPr lang="ru-RU" sz="2400" b="1" dirty="0">
                <a:latin typeface="Book Antiqua" panose="02040602050305030304" pitchFamily="18" charset="0"/>
                <a:ea typeface="Calibri" panose="020F0502020204030204" pitchFamily="34" charset="0"/>
              </a:rPr>
              <a:t>.</a:t>
            </a:r>
            <a:endParaRPr lang="ru-RU" sz="2400" b="1" dirty="0"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8790" y="4272677"/>
            <a:ext cx="11436789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Book Antiqua" panose="02040602050305030304" pitchFamily="18" charset="0"/>
              </a:rPr>
              <a:t>       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Book Antiqua" panose="02040602050305030304" pitchFamily="18" charset="0"/>
              </a:rPr>
              <a:t>Результаты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Book Antiqua" panose="02040602050305030304" pitchFamily="18" charset="0"/>
              </a:rPr>
              <a:t>ЕГЭ по математике (базовый уровень): </a:t>
            </a:r>
          </a:p>
          <a:p>
            <a:r>
              <a:rPr lang="ru-RU" sz="2400" b="1" dirty="0">
                <a:latin typeface="Book Antiqua" panose="02040602050305030304" pitchFamily="18" charset="0"/>
              </a:rPr>
              <a:t>- выше среднего уровня по краю и по району </a:t>
            </a:r>
            <a:r>
              <a:rPr lang="ru-RU" sz="2400" b="1" dirty="0" smtClean="0">
                <a:latin typeface="Book Antiqua" panose="02040602050305030304" pitchFamily="18" charset="0"/>
              </a:rPr>
              <a:t>в </a:t>
            </a:r>
            <a:r>
              <a:rPr lang="ru-RU" sz="2400" b="1" dirty="0">
                <a:latin typeface="Book Antiqua" panose="02040602050305030304" pitchFamily="18" charset="0"/>
              </a:rPr>
              <a:t>школах №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latin typeface="Book Antiqua" panose="02040602050305030304" pitchFamily="18" charset="0"/>
              </a:rPr>
              <a:t>2, 3, 7, 8, 11, 12, 13</a:t>
            </a:r>
            <a:r>
              <a:rPr lang="ru-RU" sz="2400" b="1" dirty="0">
                <a:latin typeface="Book Antiqua" panose="02040602050305030304" pitchFamily="18" charset="0"/>
              </a:rPr>
              <a:t>;</a:t>
            </a:r>
          </a:p>
          <a:p>
            <a:r>
              <a:rPr lang="ru-RU" sz="2400" b="1" dirty="0">
                <a:latin typeface="Book Antiqua" panose="02040602050305030304" pitchFamily="18" charset="0"/>
              </a:rPr>
              <a:t>- ниже среднего уровня по краю и по району в школах №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latin typeface="Book Antiqua" panose="02040602050305030304" pitchFamily="18" charset="0"/>
              </a:rPr>
              <a:t>1, 9, 15, 20</a:t>
            </a:r>
            <a:r>
              <a:rPr lang="ru-RU" sz="2400" b="1" dirty="0">
                <a:latin typeface="Book Antiqua" panose="02040602050305030304" pitchFamily="18" charset="0"/>
              </a:rPr>
              <a:t>;</a:t>
            </a:r>
          </a:p>
          <a:p>
            <a:pPr>
              <a:lnSpc>
                <a:spcPts val="2500"/>
              </a:lnSpc>
            </a:pPr>
            <a:r>
              <a:rPr lang="ru-RU" sz="2400" b="1" dirty="0">
                <a:latin typeface="Book Antiqua" panose="02040602050305030304" pitchFamily="18" charset="0"/>
              </a:rPr>
              <a:t>- самый высокий средний балл в школах №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latin typeface="Book Antiqua" panose="02040602050305030304" pitchFamily="18" charset="0"/>
              </a:rPr>
              <a:t>3, 7, 8 </a:t>
            </a:r>
            <a:r>
              <a:rPr lang="ru-RU" sz="2400" b="1" dirty="0">
                <a:latin typeface="Book Antiqua" panose="02040602050305030304" pitchFamily="18" charset="0"/>
              </a:rPr>
              <a:t>– 4,6;</a:t>
            </a:r>
          </a:p>
          <a:p>
            <a:pPr>
              <a:lnSpc>
                <a:spcPts val="2500"/>
              </a:lnSpc>
            </a:pPr>
            <a:endParaRPr lang="ru-RU" sz="2400" b="1" dirty="0">
              <a:latin typeface="Book Antiqua" panose="02040602050305030304" pitchFamily="18" charset="0"/>
            </a:endParaRPr>
          </a:p>
          <a:p>
            <a:pPr>
              <a:lnSpc>
                <a:spcPts val="2500"/>
              </a:lnSpc>
            </a:pPr>
            <a:r>
              <a:rPr lang="ru-RU" sz="2400" b="1" dirty="0">
                <a:latin typeface="Book Antiqua" panose="02040602050305030304" pitchFamily="18" charset="0"/>
              </a:rPr>
              <a:t>У</a:t>
            </a:r>
            <a:r>
              <a:rPr lang="ru-RU" sz="2400" b="1" dirty="0" smtClean="0">
                <a:latin typeface="Book Antiqua" panose="02040602050305030304" pitchFamily="18" charset="0"/>
              </a:rPr>
              <a:t>лучшили </a:t>
            </a:r>
            <a:r>
              <a:rPr lang="ru-RU" sz="2400" b="1" dirty="0">
                <a:latin typeface="Book Antiqua" panose="02040602050305030304" pitchFamily="18" charset="0"/>
              </a:rPr>
              <a:t>результаты </a:t>
            </a:r>
            <a:r>
              <a:rPr lang="ru-RU" sz="2400" b="1" dirty="0" smtClean="0">
                <a:latin typeface="Book Antiqua" panose="02040602050305030304" pitchFamily="18" charset="0"/>
              </a:rPr>
              <a:t>по сравнению с прошлым годом выпускники </a:t>
            </a:r>
            <a:r>
              <a:rPr lang="ru-RU" sz="2400" b="1" dirty="0">
                <a:latin typeface="Book Antiqua" panose="02040602050305030304" pitchFamily="18" charset="0"/>
              </a:rPr>
              <a:t>школ №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latin typeface="Book Antiqua" panose="02040602050305030304" pitchFamily="18" charset="0"/>
              </a:rPr>
              <a:t>7, 8, 11, 15</a:t>
            </a:r>
            <a:r>
              <a:rPr lang="ru-RU" sz="2400" b="1" dirty="0">
                <a:latin typeface="Book Antiqua" panose="0204060205030503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90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687" y="146958"/>
            <a:ext cx="11850986" cy="10689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Результаты ГИА-9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787980" y="898071"/>
            <a:ext cx="9664825" cy="8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ТОП-10. Рейтинг общеобразовательных организаций </a:t>
            </a:r>
          </a:p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по общему среднему баллу ОГЭ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85850" y="1817188"/>
          <a:ext cx="10931979" cy="4942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45478"/>
                <a:gridCol w="3633107"/>
                <a:gridCol w="26533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ОБЩЕОБРАЗОВАТЕЛЬНАЯ  ОРГАНИЗАЦИЯ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ОБЩИЙ  СРЕДНИЙ  БАЛЛ  ОГЭ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РЕЙТИНГ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Book Antiqua" pitchFamily="18" charset="0"/>
                        </a:rPr>
                        <a:t>МБОУ СОШ № 20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29,7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1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Book Antiqua" pitchFamily="18" charset="0"/>
                        </a:rPr>
                        <a:t>МБОУ ООШ</a:t>
                      </a:r>
                      <a:r>
                        <a:rPr lang="ru-RU" sz="2400" b="1" baseline="0" dirty="0" smtClean="0">
                          <a:latin typeface="Book Antiqua" pitchFamily="18" charset="0"/>
                        </a:rPr>
                        <a:t> № 6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27,8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Book Antiqua" pitchFamily="18" charset="0"/>
                        </a:rPr>
                        <a:t>МАОУ СОШ № 3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27,6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3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Book Antiqua" pitchFamily="18" charset="0"/>
                        </a:rPr>
                        <a:t>МБОУ СОШ № 15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27,5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4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Book Antiqua" pitchFamily="18" charset="0"/>
                        </a:rPr>
                        <a:t>МБОУ СОШ № 1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25,1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5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Book Antiqua" pitchFamily="18" charset="0"/>
                        </a:rPr>
                        <a:t>МАОУ СОШ № 2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24,2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6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Book Antiqua" pitchFamily="18" charset="0"/>
                        </a:rPr>
                        <a:t>МБОУ ООШ № 17 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24,2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7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МБОУ ООШ № 16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23,0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8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МБОУ СОШ №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21,4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9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Book Antiqua" pitchFamily="18" charset="0"/>
                        </a:rPr>
                        <a:t>МАОУ СОШ №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21,2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Book Antiqua" pitchFamily="18" charset="0"/>
                        </a:rPr>
                        <a:t>10</a:t>
                      </a:r>
                      <a:endParaRPr lang="ru-RU" sz="24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8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Выявление и поддержка одарённых детей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1690037"/>
            <a:ext cx="5777680" cy="495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97" y="1690037"/>
            <a:ext cx="5364989" cy="495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6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Выявление и поддержка одарённых детей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1721518"/>
            <a:ext cx="6119056" cy="471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80" y="1721518"/>
            <a:ext cx="5584922" cy="4713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9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Всероссийская олимпиада школьников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" y="1912950"/>
            <a:ext cx="4815700" cy="4540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2" y="1912950"/>
            <a:ext cx="3403375" cy="4540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91" y="1912950"/>
            <a:ext cx="3267432" cy="4540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4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Профессиональные конкурсы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79" y="1804416"/>
            <a:ext cx="5504966" cy="4779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64" y="1945414"/>
            <a:ext cx="3088907" cy="4638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248" y="1945414"/>
            <a:ext cx="2964157" cy="4638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477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Профессиональные конкурсы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79" y="1210052"/>
            <a:ext cx="3925731" cy="552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85" y="1210052"/>
            <a:ext cx="3681272" cy="552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4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    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Лучшие учреждения Брюховецкого района при подготовке к новому учебному году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19820" y="4952245"/>
            <a:ext cx="10823380" cy="2113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b="1" dirty="0" smtClean="0">
              <a:latin typeface="Franklin Gothic Medium" panose="020B0603020102020204" pitchFamily="34" charset="0"/>
            </a:endParaRPr>
          </a:p>
          <a:p>
            <a:pPr algn="ctr"/>
            <a:r>
              <a:rPr lang="ru-RU" sz="2800" b="1" dirty="0" smtClean="0">
                <a:latin typeface="Franklin Gothic Medium" panose="020B0603020102020204" pitchFamily="34" charset="0"/>
              </a:rPr>
              <a:t>Детские сады:</a:t>
            </a:r>
          </a:p>
          <a:p>
            <a:pPr algn="ctr"/>
            <a:r>
              <a:rPr lang="ru-RU" sz="32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«Белоснежка», «</a:t>
            </a:r>
            <a:r>
              <a:rPr lang="ru-RU" sz="3200" b="1" dirty="0" err="1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Кубаночка</a:t>
            </a:r>
            <a:r>
              <a:rPr lang="ru-RU" sz="32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», «Пчёлка»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0" y="1948908"/>
            <a:ext cx="5932949" cy="372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2" y="1948907"/>
            <a:ext cx="6004089" cy="3725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5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Патриотическое воспитание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1026" name="Picture 2" descr="C:\Users\User\Desktop\9 мая ДС Росинка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792" y="1789169"/>
            <a:ext cx="5878286" cy="4408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User\Desktop\участие в концерте на 9 ма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4663" y="1764154"/>
            <a:ext cx="5763987" cy="4431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94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Месячник оборонно-массовой и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военно-патриотической работы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2050" name="Picture 2" descr="C:\Users\User\Desktop\МБОУ СОШ № 9 з место Зональные соревнования ДП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383" y="1463770"/>
            <a:ext cx="6994981" cy="5247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Бессмертный полк предшкол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7377" y="1477734"/>
            <a:ext cx="3912735" cy="5216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9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Дополнительное образование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3435" y="1126670"/>
            <a:ext cx="102451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Центр дополнительного образования </a:t>
            </a:r>
            <a:r>
              <a:rPr lang="ru-RU" sz="3200" b="1" dirty="0" smtClean="0">
                <a:latin typeface="Book Antiqua" pitchFamily="18" charset="0"/>
              </a:rPr>
              <a:t>«Радуга»</a:t>
            </a:r>
          </a:p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latin typeface="Book Antiqua" pitchFamily="18" charset="0"/>
              </a:rPr>
              <a:t>1100</a:t>
            </a:r>
            <a:r>
              <a:rPr lang="ru-RU" sz="3200" b="1" dirty="0" smtClean="0">
                <a:latin typeface="Book Antiqua" pitchFamily="18" charset="0"/>
              </a:rPr>
              <a:t> воспитанников, </a:t>
            </a:r>
            <a:r>
              <a:rPr lang="ru-RU" sz="3200" b="1" dirty="0" smtClean="0">
                <a:ln>
                  <a:solidFill>
                    <a:srgbClr val="C00000"/>
                  </a:solidFill>
                </a:ln>
                <a:latin typeface="Book Antiqua" pitchFamily="18" charset="0"/>
              </a:rPr>
              <a:t>110</a:t>
            </a:r>
            <a:r>
              <a:rPr lang="ru-RU" sz="3200" b="1" dirty="0" smtClean="0">
                <a:latin typeface="Book Antiqua" pitchFamily="18" charset="0"/>
              </a:rPr>
              <a:t> творческих объединений</a:t>
            </a:r>
            <a:endParaRPr lang="ru-RU" sz="3200" b="1" dirty="0">
              <a:latin typeface="Book Antiqua" pitchFamily="18" charset="0"/>
            </a:endParaRPr>
          </a:p>
        </p:txBody>
      </p:sp>
      <p:pic>
        <p:nvPicPr>
          <p:cNvPr id="5122" name="Picture 2" descr="C:\Users\User\Desktop\Команда радиоклуба Планета, неоднократные призеры краевых, всероссийских соревнований по радиоспорту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957" y="2421618"/>
            <a:ext cx="6278336" cy="4107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User\Desktop\День памяти 22 июн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3511" y="2408464"/>
            <a:ext cx="5497287" cy="4122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9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Дополнительное образование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7107" y="1208315"/>
            <a:ext cx="100238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Центр дополнительного образования детей </a:t>
            </a:r>
            <a:r>
              <a:rPr lang="ru-RU" sz="3200" b="1" dirty="0" smtClean="0">
                <a:latin typeface="Book Antiqua" pitchFamily="18" charset="0"/>
              </a:rPr>
              <a:t>«Юность»</a:t>
            </a:r>
          </a:p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latin typeface="Book Antiqua" pitchFamily="18" charset="0"/>
              </a:rPr>
              <a:t>445</a:t>
            </a:r>
            <a:r>
              <a:rPr lang="ru-RU" sz="3200" b="1" dirty="0" smtClean="0">
                <a:latin typeface="Book Antiqua" pitchFamily="18" charset="0"/>
              </a:rPr>
              <a:t> </a:t>
            </a:r>
            <a:r>
              <a:rPr lang="ru-RU" sz="2800" b="1" dirty="0" smtClean="0">
                <a:latin typeface="Book Antiqua" pitchFamily="18" charset="0"/>
              </a:rPr>
              <a:t>воспитанников</a:t>
            </a:r>
            <a:endParaRPr lang="ru-RU" sz="2800" b="1" dirty="0">
              <a:latin typeface="Book Antiqua" pitchFamily="18" charset="0"/>
            </a:endParaRPr>
          </a:p>
        </p:txBody>
      </p:sp>
      <p:pic>
        <p:nvPicPr>
          <p:cNvPr id="6146" name="Picture 2" descr="C:\Users\User\Desktop\Акция-флешоб Мы дети кубани 2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910" y="2484803"/>
            <a:ext cx="5920468" cy="415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User\Desktop\Выпускной в студии Малышо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1425" y="2467581"/>
            <a:ext cx="5737225" cy="418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9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Дополнительное образование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4221" y="1143001"/>
            <a:ext cx="3807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Спортивные школы</a:t>
            </a:r>
            <a:endParaRPr lang="ru-RU" sz="2800" b="1" dirty="0">
              <a:latin typeface="Book Antiqua" pitchFamily="18" charset="0"/>
            </a:endParaRPr>
          </a:p>
        </p:txBody>
      </p:sp>
      <p:pic>
        <p:nvPicPr>
          <p:cNvPr id="7171" name="Picture 3" descr="C:\Users\User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471" y="1750560"/>
            <a:ext cx="6179232" cy="50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C:\Users\User\Desktop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7066" y="1722437"/>
            <a:ext cx="5004934" cy="500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9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Детская школа искусств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93" y="1076500"/>
            <a:ext cx="7627332" cy="5655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13293" y="6362628"/>
            <a:ext cx="7827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Премия Губернатора Краснодарского края в области культуры и искусства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9710" y="102574"/>
            <a:ext cx="11733291" cy="99289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Детская школа искусств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04" y="953783"/>
            <a:ext cx="8864894" cy="2637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52" y="3680123"/>
            <a:ext cx="6070352" cy="31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Организация летнего отдыха и оздоровления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8194" name="Picture 2" descr="C:\Users\User\Desktop\Игровая программа в рамках работы летней площадки Тропин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206" y="2612571"/>
            <a:ext cx="6101399" cy="406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User\Desktop\организация питания в лагер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0538" y="2611568"/>
            <a:ext cx="5712463" cy="4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85851" y="1698171"/>
            <a:ext cx="10264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Book Antiqua" pitchFamily="18" charset="0"/>
              </a:rPr>
              <a:t>Задействованы </a:t>
            </a:r>
            <a:r>
              <a:rPr lang="ru-RU" sz="3200" b="1" dirty="0" smtClean="0">
                <a:latin typeface="Book Antiqua" pitchFamily="18" charset="0"/>
              </a:rPr>
              <a:t>9 </a:t>
            </a:r>
            <a:r>
              <a:rPr lang="ru-RU" sz="2800" b="1" dirty="0" smtClean="0">
                <a:latin typeface="Book Antiqua" pitchFamily="18" charset="0"/>
              </a:rPr>
              <a:t>школ, </a:t>
            </a:r>
            <a:r>
              <a:rPr lang="ru-RU" sz="3200" b="1" dirty="0" smtClean="0">
                <a:latin typeface="Book Antiqua" pitchFamily="18" charset="0"/>
              </a:rPr>
              <a:t>3</a:t>
            </a:r>
            <a:r>
              <a:rPr lang="ru-RU" sz="2800" b="1" dirty="0" smtClean="0">
                <a:latin typeface="Book Antiqua" pitchFamily="18" charset="0"/>
              </a:rPr>
              <a:t> смены. Оздоровлены </a:t>
            </a:r>
            <a:r>
              <a:rPr lang="ru-RU" sz="3200" b="1" dirty="0" smtClean="0">
                <a:latin typeface="Book Antiqua" pitchFamily="18" charset="0"/>
              </a:rPr>
              <a:t>900</a:t>
            </a:r>
            <a:r>
              <a:rPr lang="ru-RU" sz="2800" b="1" dirty="0" smtClean="0">
                <a:latin typeface="Book Antiqua" pitchFamily="18" charset="0"/>
              </a:rPr>
              <a:t> детей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br>
              <a:rPr lang="ru-RU" sz="2800" b="1" dirty="0" smtClean="0">
                <a:latin typeface="Book Antiqua" panose="0204060205030503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Спортивно–оздоровительный палаточный лагерь 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на 40 мест «ГОРНЫЙ РОДНИК»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286" y="1526721"/>
            <a:ext cx="118055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Оздоровлено  </a:t>
            </a:r>
            <a:r>
              <a:rPr lang="ru-RU" sz="3200" b="1" dirty="0" smtClean="0">
                <a:latin typeface="Book Antiqua" pitchFamily="18" charset="0"/>
              </a:rPr>
              <a:t>350 </a:t>
            </a:r>
            <a:r>
              <a:rPr lang="ru-RU" sz="2800" b="1" dirty="0" smtClean="0">
                <a:latin typeface="Book Antiqua" pitchFamily="18" charset="0"/>
              </a:rPr>
              <a:t>учащихся и </a:t>
            </a:r>
            <a:r>
              <a:rPr lang="ru-RU" sz="3200" b="1" dirty="0" smtClean="0">
                <a:latin typeface="Book Antiqua" pitchFamily="18" charset="0"/>
              </a:rPr>
              <a:t>150</a:t>
            </a:r>
            <a:r>
              <a:rPr lang="ru-RU" sz="2800" b="1" dirty="0" smtClean="0">
                <a:latin typeface="Book Antiqua" pitchFamily="18" charset="0"/>
              </a:rPr>
              <a:t> </a:t>
            </a:r>
            <a:r>
              <a:rPr lang="ru-RU" sz="2800" b="1" dirty="0" smtClean="0">
                <a:latin typeface="Book Antiqua" pitchFamily="18" charset="0"/>
              </a:rPr>
              <a:t>преподавателей</a:t>
            </a:r>
            <a:r>
              <a:rPr lang="ru-RU" sz="2800" b="1" dirty="0" smtClean="0">
                <a:latin typeface="Book Antiqua" pitchFamily="18" charset="0"/>
              </a:rPr>
              <a:t> </a:t>
            </a:r>
            <a:r>
              <a:rPr lang="ru-RU" sz="2800" b="1" dirty="0" smtClean="0">
                <a:latin typeface="Book Antiqua" pitchFamily="18" charset="0"/>
              </a:rPr>
              <a:t>из различных учреждений района. </a:t>
            </a:r>
          </a:p>
          <a:p>
            <a:endParaRPr lang="ru-RU" dirty="0"/>
          </a:p>
        </p:txBody>
      </p:sp>
      <p:pic>
        <p:nvPicPr>
          <p:cNvPr id="1026" name="Picture 2" descr="C:\Users\User\Desktop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2511764"/>
            <a:ext cx="5333546" cy="400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PHOTO-2018-08-26-18-52-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1917" y="2506742"/>
            <a:ext cx="6514897" cy="400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5"/>
            <a:ext cx="11850986" cy="13255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Казачество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4098" name="Picture 2" descr="C:\Users\User\Desktop\атаман с детьм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418" y="1453244"/>
            <a:ext cx="5889549" cy="3306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User\Desktop\рапорт Мальковског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1" y="1460043"/>
            <a:ext cx="5848349" cy="3283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04800" y="5196007"/>
            <a:ext cx="11887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Book Antiqua" pitchFamily="18" charset="0"/>
              </a:rPr>
              <a:t>Первая казачья школа </a:t>
            </a:r>
            <a:r>
              <a:rPr lang="ru-RU" sz="2800" b="1" dirty="0" err="1" smtClean="0">
                <a:latin typeface="Book Antiqua" pitchFamily="18" charset="0"/>
              </a:rPr>
              <a:t>Брюховецкого</a:t>
            </a:r>
            <a:r>
              <a:rPr lang="ru-RU" sz="2800" b="1" dirty="0" smtClean="0">
                <a:latin typeface="Book Antiqua" pitchFamily="18" charset="0"/>
              </a:rPr>
              <a:t> района № 10 им. Б. </a:t>
            </a:r>
            <a:r>
              <a:rPr lang="ru-RU" sz="2800" b="1" dirty="0" err="1" smtClean="0">
                <a:latin typeface="Book Antiqua" pitchFamily="18" charset="0"/>
              </a:rPr>
              <a:t>Плетиня</a:t>
            </a:r>
            <a:endParaRPr lang="ru-RU" sz="2800" b="1" dirty="0" smtClean="0">
              <a:latin typeface="Book Antiqua" pitchFamily="18" charset="0"/>
            </a:endParaRPr>
          </a:p>
          <a:p>
            <a:pPr algn="ctr"/>
            <a:r>
              <a:rPr lang="ru-RU" sz="2800" b="1" dirty="0" smtClean="0">
                <a:latin typeface="Book Antiqua" pitchFamily="18" charset="0"/>
              </a:rPr>
              <a:t>село Новое Село</a:t>
            </a:r>
          </a:p>
          <a:p>
            <a:pPr algn="ctr"/>
            <a:r>
              <a:rPr lang="ru-RU" sz="3600" b="1" dirty="0" smtClean="0">
                <a:latin typeface="Book Antiqua" pitchFamily="18" charset="0"/>
              </a:rPr>
              <a:t>120</a:t>
            </a:r>
            <a:r>
              <a:rPr lang="ru-RU" sz="2800" b="1" dirty="0" smtClean="0">
                <a:latin typeface="Book Antiqua" pitchFamily="18" charset="0"/>
              </a:rPr>
              <a:t> обучающихся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508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    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Лучшие учреждения Брюховецкого района при подготовке к новому учебному году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637515" y="5230905"/>
            <a:ext cx="10823380" cy="122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b="1" dirty="0" smtClean="0">
              <a:latin typeface="Franklin Gothic Medium" panose="020B0603020102020204" pitchFamily="34" charset="0"/>
            </a:endParaRPr>
          </a:p>
          <a:p>
            <a:pPr algn="ctr"/>
            <a:r>
              <a:rPr lang="ru-RU" sz="2800" b="1" dirty="0" smtClean="0">
                <a:latin typeface="Book Antiqua" pitchFamily="18" charset="0"/>
              </a:rPr>
              <a:t>Общеобразовательные организации:</a:t>
            </a:r>
          </a:p>
          <a:p>
            <a:pPr algn="ctr"/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МБОУ СОШ № 15</a:t>
            </a:r>
          </a:p>
          <a:p>
            <a:pPr algn="ctr"/>
            <a:r>
              <a:rPr lang="ru-RU" sz="2800" b="1" dirty="0" smtClean="0">
                <a:latin typeface="Book Antiqua" pitchFamily="18" charset="0"/>
              </a:rPr>
              <a:t>Учреждения дополнительного образования детей:</a:t>
            </a:r>
          </a:p>
          <a:p>
            <a:pPr algn="ctr"/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МБУ ДО ЦДО «Радуга», МБУ ДО ДЮСШ им. В.Н. </a:t>
            </a:r>
            <a:r>
              <a:rPr lang="ru-RU" sz="2800" b="1" dirty="0" err="1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Book Antiqua" pitchFamily="18" charset="0"/>
              </a:rPr>
              <a:t>Мачуги</a:t>
            </a:r>
            <a:endParaRPr lang="ru-RU" sz="2800" b="1" dirty="0">
              <a:ln>
                <a:solidFill>
                  <a:srgbClr val="7030A0"/>
                </a:solidFill>
              </a:ln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7" y="1281637"/>
            <a:ext cx="5265691" cy="394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74" y="1530190"/>
            <a:ext cx="6045901" cy="3700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7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5"/>
            <a:ext cx="11850986" cy="13255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   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Казачество в дошкольных образовательных организациях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53" y="1319763"/>
            <a:ext cx="7792647" cy="5195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7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5"/>
            <a:ext cx="11850986" cy="13255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   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Казачество в дошкольных образовательных организациях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074" name="Picture 2" descr="C:\Users\User\Desktop\ДС 11 - Рег.комп. -Тематич. мероприятие Казачьи гулянь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1263" y="1253986"/>
            <a:ext cx="7748805" cy="5424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7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Брюховецкий аграрный колледж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Picture 2" descr="C:\Users\User\Desktop\IMG_49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6822" y="1140689"/>
            <a:ext cx="10199126" cy="5594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1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Брюховецкий аграрный колледж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82" y="1074412"/>
            <a:ext cx="8511654" cy="565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6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Брюховецкий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многопрофильный техникум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5" y="1529801"/>
            <a:ext cx="5415660" cy="484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40" y="1484408"/>
            <a:ext cx="4907554" cy="489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15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Цели и задачи нового учебного года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86" y="3550860"/>
            <a:ext cx="1226329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ru-RU" sz="3200" b="1" dirty="0" smtClean="0">
                <a:latin typeface="Book Antiqua" panose="02040602050305030304" pitchFamily="18" charset="0"/>
              </a:rPr>
              <a:t>Внедрение новых методов обучения и воспитания </a:t>
            </a:r>
          </a:p>
          <a:p>
            <a:pPr algn="ctr"/>
            <a:r>
              <a:rPr lang="ru-RU" sz="3200" b="1" dirty="0" smtClean="0">
                <a:latin typeface="Book Antiqua" panose="02040602050305030304" pitchFamily="18" charset="0"/>
              </a:rPr>
              <a:t>в школы</a:t>
            </a:r>
          </a:p>
          <a:p>
            <a:pPr algn="ctr"/>
            <a:r>
              <a:rPr lang="ru-RU" sz="3200" b="1" dirty="0" smtClean="0">
                <a:latin typeface="Book Antiqua" panose="02040602050305030304" pitchFamily="18" charset="0"/>
              </a:rPr>
              <a:t>2. Создание эффективной системы выявления, поддержки </a:t>
            </a:r>
          </a:p>
          <a:p>
            <a:pPr algn="ctr"/>
            <a:r>
              <a:rPr lang="ru-RU" sz="3200" b="1" dirty="0" smtClean="0">
                <a:latin typeface="Book Antiqua" panose="02040602050305030304" pitchFamily="18" charset="0"/>
              </a:rPr>
              <a:t>и развития способностей у детей</a:t>
            </a:r>
          </a:p>
          <a:p>
            <a:pPr algn="ctr"/>
            <a:r>
              <a:rPr lang="ru-RU" sz="3200" b="1" dirty="0" smtClean="0">
                <a:latin typeface="Book Antiqua" panose="02040602050305030304" pitchFamily="18" charset="0"/>
              </a:rPr>
              <a:t>3. Воспитание гармонично развитой и социально </a:t>
            </a:r>
          </a:p>
          <a:p>
            <a:pPr algn="ctr"/>
            <a:r>
              <a:rPr lang="ru-RU" sz="3200" b="1" dirty="0" smtClean="0">
                <a:latin typeface="Book Antiqua" panose="02040602050305030304" pitchFamily="18" charset="0"/>
              </a:rPr>
              <a:t>ответственной личности</a:t>
            </a:r>
            <a:endParaRPr lang="ru-RU" sz="3200" b="1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65" y="1466384"/>
            <a:ext cx="6266688" cy="16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3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Августовское совещание научно-педагогической и        родительской общественности Брюховецкого района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839709" y="2754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87323"/>
            <a:ext cx="9944100" cy="554664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75694" y="1470220"/>
            <a:ext cx="793037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  <a:bevelB h="25400" prst="softRound"/>
            </a:sp3d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  <a:latin typeface="Comic Sans MS" panose="030F0702030302020204" pitchFamily="66" charset="0"/>
              </a:rPr>
              <a:t>С новым учебным годом!</a:t>
            </a:r>
            <a:endParaRPr lang="ru-RU" sz="4800" b="1" dirty="0">
              <a:solidFill>
                <a:srgbClr val="C00000"/>
              </a:solidFill>
              <a:effectLst>
                <a:glow rad="127000">
                  <a:srgbClr val="FFFF00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0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Текущие ремонты в образовательных организациях 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0" y="540639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Общая сумма израсходованных средств на текущие ремонты в </a:t>
            </a:r>
          </a:p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2017-2018 учебном году –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5218,0</a:t>
            </a:r>
            <a:r>
              <a:rPr lang="ru-RU" sz="2800" b="1" dirty="0" smtClean="0">
                <a:latin typeface="Book Antiqua" panose="02040602050305030304" pitchFamily="18" charset="0"/>
              </a:rPr>
              <a:t> тыс. рублей. В том числе: 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2628,0</a:t>
            </a:r>
            <a:r>
              <a:rPr lang="ru-RU" sz="2800" b="1" dirty="0" smtClean="0">
                <a:latin typeface="Book Antiqua" panose="02040602050305030304" pitchFamily="18" charset="0"/>
              </a:rPr>
              <a:t> тыс. руб. – местный бюджет,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2590,0</a:t>
            </a:r>
            <a:r>
              <a:rPr lang="ru-RU" sz="2800" b="1" dirty="0" smtClean="0">
                <a:latin typeface="Book Antiqua" panose="02040602050305030304" pitchFamily="18" charset="0"/>
              </a:rPr>
              <a:t> тыс. руб. – краевой бюджет</a:t>
            </a:r>
            <a:endParaRPr lang="ru-RU" sz="2800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1378872"/>
            <a:ext cx="5435720" cy="4076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42" y="1378872"/>
            <a:ext cx="6104652" cy="406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Бизнес, оказывающий помощь образовательным организациям Брюховецкого района 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72016" y="5406397"/>
            <a:ext cx="118509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264640"/>
              </p:ext>
            </p:extLst>
          </p:nvPr>
        </p:nvGraphicFramePr>
        <p:xfrm>
          <a:off x="172016" y="1876062"/>
          <a:ext cx="11850986" cy="447241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596772"/>
                <a:gridCol w="6254214"/>
              </a:tblGrid>
              <a:tr h="74540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Наименование</a:t>
                      </a:r>
                      <a:r>
                        <a:rPr lang="ru-RU" sz="2800" baseline="0" dirty="0" smtClean="0"/>
                        <a:t> предприятия</a:t>
                      </a:r>
                      <a:endParaRPr lang="ru-RU" sz="2800" dirty="0">
                        <a:latin typeface="Franklin Gothic Medium" panose="020B06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Руководитель</a:t>
                      </a:r>
                      <a:endParaRPr lang="ru-RU" sz="2800" dirty="0">
                        <a:latin typeface="Franklin Gothic Medium" panose="020B0603020102020204" pitchFamily="34" charset="0"/>
                      </a:endParaRPr>
                    </a:p>
                  </a:txBody>
                  <a:tcPr anchor="ctr"/>
                </a:tc>
              </a:tr>
              <a:tr h="74540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ООО «Лебяжье-</a:t>
                      </a:r>
                      <a:r>
                        <a:rPr lang="ru-RU" sz="2800" b="1" dirty="0" err="1" smtClean="0">
                          <a:latin typeface="Book Antiqua" panose="02040602050305030304" pitchFamily="18" charset="0"/>
                        </a:rPr>
                        <a:t>Чепигинское</a:t>
                      </a:r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»</a:t>
                      </a:r>
                      <a:endParaRPr lang="ru-RU" sz="28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Зинченко Владимир Пантелеевич </a:t>
                      </a:r>
                      <a:endParaRPr lang="ru-RU" sz="28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</a:tr>
              <a:tr h="74540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СПК (колхоз) «Новый Путь»</a:t>
                      </a:r>
                      <a:endParaRPr lang="ru-RU" sz="28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>
                          <a:latin typeface="Book Antiqua" panose="02040602050305030304" pitchFamily="18" charset="0"/>
                        </a:rPr>
                        <a:t>Плетинь</a:t>
                      </a:r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 Любовь Васильевна</a:t>
                      </a:r>
                      <a:endParaRPr lang="ru-RU" sz="28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</a:tr>
              <a:tr h="74540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ООО «Урожай </a:t>
                      </a:r>
                      <a:r>
                        <a:rPr lang="en-US" sz="2800" b="1" dirty="0" smtClean="0">
                          <a:latin typeface="Book Antiqua" panose="02040602050305030304" pitchFamily="18" charset="0"/>
                        </a:rPr>
                        <a:t>XXI </a:t>
                      </a:r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век»</a:t>
                      </a:r>
                      <a:endParaRPr lang="ru-RU" sz="28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>
                          <a:latin typeface="Book Antiqua" panose="02040602050305030304" pitchFamily="18" charset="0"/>
                        </a:rPr>
                        <a:t>Быканов</a:t>
                      </a:r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 Константин Николаевич</a:t>
                      </a:r>
                      <a:endParaRPr lang="ru-RU" sz="28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</a:tr>
              <a:tr h="74540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КФХ Коваленко</a:t>
                      </a:r>
                      <a:endParaRPr lang="ru-RU" sz="28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Коваленко Сергей Николаевич</a:t>
                      </a:r>
                      <a:endParaRPr lang="ru-RU" sz="28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</a:tr>
              <a:tr h="74540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КФХ Радченко</a:t>
                      </a:r>
                      <a:endParaRPr lang="ru-RU" sz="28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Book Antiqua" panose="02040602050305030304" pitchFamily="18" charset="0"/>
                        </a:rPr>
                        <a:t>Радченко Михаил Сергеевич</a:t>
                      </a:r>
                      <a:endParaRPr lang="ru-RU" sz="2800" b="1" dirty="0">
                        <a:latin typeface="Book Antiqua" panose="0204060205030503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Цели и задачи в укреплении материально-технической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базы образовательных организаций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 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72016" y="5406397"/>
            <a:ext cx="118509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1026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1728" y="1258850"/>
            <a:ext cx="3937908" cy="262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828" y="1248681"/>
            <a:ext cx="4645378" cy="261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4449" y="4058938"/>
            <a:ext cx="3967844" cy="263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User\Desktop\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4448" y="4049486"/>
            <a:ext cx="3877152" cy="263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«Доступная среда» в муниципальном образовании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Брюховецкий район 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-100091" y="4938345"/>
            <a:ext cx="12395200" cy="242096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Выделено из средств местного бюджета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1556,0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latin typeface="Book Antiqua" panose="02040602050305030304" pitchFamily="18" charset="0"/>
              </a:rPr>
              <a:t>тыс. руб., в том числе:</a:t>
            </a:r>
          </a:p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МБОУ СОШ № 1 –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576,0</a:t>
            </a:r>
            <a:r>
              <a:rPr lang="ru-RU" sz="2800" b="1" dirty="0" smtClean="0">
                <a:latin typeface="Book Antiqua" panose="02040602050305030304" pitchFamily="18" charset="0"/>
              </a:rPr>
              <a:t> тыс. руб.,</a:t>
            </a:r>
          </a:p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МБОУ СОШ № 5 –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630,0</a:t>
            </a:r>
            <a:r>
              <a:rPr lang="ru-RU" sz="2800" b="1" dirty="0" smtClean="0">
                <a:latin typeface="Book Antiqua" panose="02040602050305030304" pitchFamily="18" charset="0"/>
              </a:rPr>
              <a:t> тыс. руб.,</a:t>
            </a:r>
          </a:p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МБОУ СОШ № 9 –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200,0</a:t>
            </a:r>
            <a:r>
              <a:rPr lang="ru-RU" sz="2800" b="1" dirty="0" smtClean="0">
                <a:latin typeface="Book Antiqua" panose="02040602050305030304" pitchFamily="18" charset="0"/>
              </a:rPr>
              <a:t> тыс. руб.</a:t>
            </a:r>
          </a:p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55210" y="27084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7" y="1412688"/>
            <a:ext cx="2644243" cy="3525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59" y="1411941"/>
            <a:ext cx="4562703" cy="3526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41" y="1404347"/>
            <a:ext cx="4107177" cy="3533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5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016" y="102574"/>
            <a:ext cx="1185098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 Antiqua" panose="02040602050305030304" pitchFamily="18" charset="0"/>
              </a:rPr>
              <a:t> 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Капитальный ремонт здания начальной школы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</a:rPr>
              <a:t>МАОУ СОШ № 2 </a:t>
            </a:r>
            <a:endParaRPr lang="ru-RU" sz="3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210" y="54063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032095" y="1428137"/>
            <a:ext cx="10515600" cy="1167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 smtClean="0">
              <a:latin typeface="Book Antiqua" panose="02040602050305030304" pitchFamily="18" charset="0"/>
            </a:endParaRPr>
          </a:p>
          <a:p>
            <a:pPr algn="ctr"/>
            <a:endParaRPr lang="ru-RU" sz="2800" b="1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264990"/>
            <a:ext cx="860079" cy="1071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82" y="1300826"/>
            <a:ext cx="7432895" cy="4955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8296" y="6281531"/>
            <a:ext cx="10442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Book Antiqua" panose="02040602050305030304" pitchFamily="18" charset="0"/>
              </a:rPr>
              <a:t>Общая стоимость капитального ремонта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23,5</a:t>
            </a:r>
            <a:r>
              <a:rPr lang="ru-RU" sz="2800" b="1" dirty="0">
                <a:latin typeface="Book Antiqua" panose="02040602050305030304" pitchFamily="18" charset="0"/>
              </a:rPr>
              <a:t>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8829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2661</TotalTime>
  <Words>1316</Words>
  <Application>Microsoft Office PowerPoint</Application>
  <PresentationFormat>Широкоэкранный</PresentationFormat>
  <Paragraphs>284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7" baseType="lpstr">
      <vt:lpstr>Arial</vt:lpstr>
      <vt:lpstr>Book Antiqua</vt:lpstr>
      <vt:lpstr>Calibri</vt:lpstr>
      <vt:lpstr>Calibri Light</vt:lpstr>
      <vt:lpstr>Comic Sans MS</vt:lpstr>
      <vt:lpstr>Franklin Gothic Demi Cond</vt:lpstr>
      <vt:lpstr>Franklin Gothic Medium</vt:lpstr>
      <vt:lpstr>Impact</vt:lpstr>
      <vt:lpstr>Segoe Print</vt:lpstr>
      <vt:lpstr>Times New Roman</vt:lpstr>
      <vt:lpstr>Тема Office</vt:lpstr>
      <vt:lpstr>   Августовское совещание научно-педагогической и                   родительской общественности Брюховецкого района</vt:lpstr>
      <vt:lpstr>   Целевые ориентиры, определяющие стратегию  развития отрасли муниципального образования</vt:lpstr>
      <vt:lpstr>          Лучшие учреждения Брюховецкого района при подготовке к новому учебному году</vt:lpstr>
      <vt:lpstr>          Лучшие учреждения Брюховецкого района при подготовке к новому учебному году</vt:lpstr>
      <vt:lpstr>   Текущие ремонты в образовательных организациях </vt:lpstr>
      <vt:lpstr>   Бизнес, оказывающий помощь образовательным организациям Брюховецкого района </vt:lpstr>
      <vt:lpstr>   Цели и задачи в укреплении материально-технической  базы образовательных организаций  </vt:lpstr>
      <vt:lpstr>    «Доступная среда» в муниципальном образовании  Брюховецкий район </vt:lpstr>
      <vt:lpstr>   Капитальный ремонт здания начальной школы  МАОУ СОШ № 2 </vt:lpstr>
      <vt:lpstr>   Строительство детского сада № 6 «Ромашка»  на 140 мест</vt:lpstr>
      <vt:lpstr>         Средства Законодательного Собрания  Краснодарского края  </vt:lpstr>
      <vt:lpstr>   Платные услуги в образовательных организациях</vt:lpstr>
      <vt:lpstr>   Безопасность образовательных организаций</vt:lpstr>
      <vt:lpstr>   Централизация парка школьных автобусов</vt:lpstr>
      <vt:lpstr>   Заработная плата педагогических работников</vt:lpstr>
      <vt:lpstr>   Кадровое обеспечение отрасли. Молодые педагоги</vt:lpstr>
      <vt:lpstr>   Квалификация педагогов</vt:lpstr>
      <vt:lpstr> Очередь в детский сад.  Консультационные центры</vt:lpstr>
      <vt:lpstr>   Социализация. Обучение детей с ограниченными возможностями здоровья</vt:lpstr>
      <vt:lpstr>         Федеральный государственный образовательный стандарт</vt:lpstr>
      <vt:lpstr>         Профильное обучение</vt:lpstr>
      <vt:lpstr>   Результаты ЕГЭ. Топ-10 школ</vt:lpstr>
      <vt:lpstr> Качество подготовки выпускников</vt:lpstr>
      <vt:lpstr>   Результаты ГИА-9</vt:lpstr>
      <vt:lpstr>   Выявление и поддержка одарённых детей</vt:lpstr>
      <vt:lpstr>   Выявление и поддержка одарённых детей</vt:lpstr>
      <vt:lpstr>   Всероссийская олимпиада школьников</vt:lpstr>
      <vt:lpstr>   Профессиональные конкурсы</vt:lpstr>
      <vt:lpstr>   Профессиональные конкурсы</vt:lpstr>
      <vt:lpstr>   Патриотическое воспитание</vt:lpstr>
      <vt:lpstr>   Месячник оборонно-массовой и  военно-патриотической работы</vt:lpstr>
      <vt:lpstr>   Дополнительное образование</vt:lpstr>
      <vt:lpstr>   Дополнительное образование</vt:lpstr>
      <vt:lpstr>   Дополнительное образование</vt:lpstr>
      <vt:lpstr>   Детская школа искусств</vt:lpstr>
      <vt:lpstr>   Детская школа искусств</vt:lpstr>
      <vt:lpstr>   Организация летнего отдыха и оздоровления</vt:lpstr>
      <vt:lpstr>    Спортивно–оздоровительный палаточный лагерь  на 40 мест «ГОРНЫЙ РОДНИК» </vt:lpstr>
      <vt:lpstr>   Казачество</vt:lpstr>
      <vt:lpstr>        Казачество в дошкольных образовательных организациях</vt:lpstr>
      <vt:lpstr>        Казачество в дошкольных образовательных организациях</vt:lpstr>
      <vt:lpstr>   Брюховецкий аграрный колледж</vt:lpstr>
      <vt:lpstr>   Брюховецкий аграрный колледж</vt:lpstr>
      <vt:lpstr>   Брюховецкий многопрофильный техникум</vt:lpstr>
      <vt:lpstr>   Цели и задачи нового учебного года</vt:lpstr>
      <vt:lpstr> Августовское совещание научно-педагогической и        родительской общественности Брюховецкого района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Августовское совещание научно-педагогической и родительской общественности Брюховецкого района</dc:title>
  <dc:creator>Admin</dc:creator>
  <cp:lastModifiedBy>Алексей Б. Дворник</cp:lastModifiedBy>
  <cp:revision>272</cp:revision>
  <dcterms:created xsi:type="dcterms:W3CDTF">2017-08-22T05:45:06Z</dcterms:created>
  <dcterms:modified xsi:type="dcterms:W3CDTF">2018-08-28T05:58:12Z</dcterms:modified>
</cp:coreProperties>
</file>