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73" r:id="rId2"/>
    <p:sldId id="274" r:id="rId3"/>
    <p:sldId id="257" r:id="rId4"/>
    <p:sldId id="259" r:id="rId5"/>
    <p:sldId id="260" r:id="rId6"/>
    <p:sldId id="261" r:id="rId7"/>
    <p:sldId id="325" r:id="rId8"/>
    <p:sldId id="324" r:id="rId9"/>
    <p:sldId id="307" r:id="rId10"/>
    <p:sldId id="308" r:id="rId11"/>
    <p:sldId id="309" r:id="rId12"/>
    <p:sldId id="310" r:id="rId13"/>
    <p:sldId id="311" r:id="rId14"/>
    <p:sldId id="313" r:id="rId15"/>
    <p:sldId id="262" r:id="rId16"/>
    <p:sldId id="314" r:id="rId17"/>
    <p:sldId id="275" r:id="rId18"/>
    <p:sldId id="316" r:id="rId19"/>
    <p:sldId id="276" r:id="rId20"/>
    <p:sldId id="317" r:id="rId21"/>
    <p:sldId id="326" r:id="rId22"/>
    <p:sldId id="263" r:id="rId23"/>
    <p:sldId id="264" r:id="rId24"/>
    <p:sldId id="266" r:id="rId25"/>
    <p:sldId id="281" r:id="rId26"/>
    <p:sldId id="267" r:id="rId27"/>
    <p:sldId id="268" r:id="rId28"/>
    <p:sldId id="269" r:id="rId29"/>
    <p:sldId id="270" r:id="rId30"/>
    <p:sldId id="318" r:id="rId31"/>
    <p:sldId id="277" r:id="rId32"/>
    <p:sldId id="283" r:id="rId33"/>
    <p:sldId id="320" r:id="rId34"/>
    <p:sldId id="302" r:id="rId35"/>
    <p:sldId id="303" r:id="rId36"/>
    <p:sldId id="299" r:id="rId37"/>
    <p:sldId id="300" r:id="rId38"/>
    <p:sldId id="327" r:id="rId39"/>
    <p:sldId id="284" r:id="rId40"/>
    <p:sldId id="319" r:id="rId41"/>
    <p:sldId id="328" r:id="rId42"/>
    <p:sldId id="293" r:id="rId43"/>
    <p:sldId id="321" r:id="rId44"/>
    <p:sldId id="285" r:id="rId45"/>
    <p:sldId id="292" r:id="rId46"/>
    <p:sldId id="286" r:id="rId47"/>
    <p:sldId id="289" r:id="rId48"/>
    <p:sldId id="287" r:id="rId49"/>
    <p:sldId id="288" r:id="rId50"/>
    <p:sldId id="290" r:id="rId51"/>
    <p:sldId id="291" r:id="rId52"/>
    <p:sldId id="322" r:id="rId53"/>
    <p:sldId id="305" r:id="rId54"/>
    <p:sldId id="272" r:id="rId55"/>
    <p:sldId id="298" r:id="rId56"/>
    <p:sldId id="296" r:id="rId57"/>
    <p:sldId id="271" r:id="rId58"/>
    <p:sldId id="323" r:id="rId59"/>
    <p:sldId id="31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BRSERVER\otchetnost\&#1041;&#1102;&#1076;&#1078;&#1077;&#1090;%20&#1076;&#1083;&#1103;%20&#1075;&#1088;&#1072;&#1078;&#1076;&#1072;&#1085;\&#1080;&#1089;&#1087;&#1086;&#1083;&#1085;&#1077;&#1085;&#1080;&#1077;%20&#1079;&#1072;%202022\&#1056;&#1072;&#1089;&#1093;&#1086;&#1076;&#1099;%20&#1079;&#1072;%202022.xls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ПОСТУПЛЕНИЯ, млн.руб.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1.7022394491046188E-17"/>
                  <c:y val="1.9782393669634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89577964184754E-17"/>
                  <c:y val="1.97823936696339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84119304261722E-2"/>
                  <c:y val="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Лист1!$B$4:$B$7</c:f>
              <c:numCache>
                <c:formatCode>0.0</c:formatCode>
                <c:ptCount val="4"/>
                <c:pt idx="0">
                  <c:v>177.3</c:v>
                </c:pt>
                <c:pt idx="1">
                  <c:v>602.9</c:v>
                </c:pt>
                <c:pt idx="2">
                  <c:v>345.4</c:v>
                </c:pt>
                <c:pt idx="3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3"/>
              <c:layout>
                <c:manualLayout>
                  <c:x val="-1.8570099420218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Лист1!$C$4:$C$7</c:f>
              <c:numCache>
                <c:formatCode>0.0</c:formatCode>
                <c:ptCount val="4"/>
                <c:pt idx="0">
                  <c:v>165.7</c:v>
                </c:pt>
                <c:pt idx="1">
                  <c:v>639.20000000000005</c:v>
                </c:pt>
                <c:pt idx="2">
                  <c:v>270.89999999999998</c:v>
                </c:pt>
                <c:pt idx="3">
                  <c:v>44.3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56079536174481E-2"/>
                  <c:y val="-6.33039712765874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144.6</c:v>
                </c:pt>
                <c:pt idx="1">
                  <c:v>685.2</c:v>
                </c:pt>
                <c:pt idx="2">
                  <c:v>179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123648"/>
        <c:axId val="68137728"/>
        <c:axId val="0"/>
      </c:area3DChart>
      <c:catAx>
        <c:axId val="68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137728"/>
        <c:crosses val="autoZero"/>
        <c:auto val="1"/>
        <c:lblAlgn val="ctr"/>
        <c:lblOffset val="100"/>
        <c:noMultiLvlLbl val="0"/>
      </c:catAx>
      <c:valAx>
        <c:axId val="681377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681236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63237839950858E-2"/>
          <c:y val="0.19028944298629338"/>
          <c:w val="0.92113321606075838"/>
          <c:h val="0.69373067949839606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0833333333333332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30496453901359E-3"/>
                  <c:y val="-2.5000000000000001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60992907801418E-3"/>
                  <c:y val="-1.2500000000000039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обеспеч!$A$3:$C$3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обеспеч!$A$4:$C$4</c:f>
              <c:numCache>
                <c:formatCode>#,##0.0</c:formatCode>
                <c:ptCount val="3"/>
                <c:pt idx="0">
                  <c:v>19.3</c:v>
                </c:pt>
                <c:pt idx="1">
                  <c:v>22.6</c:v>
                </c:pt>
                <c:pt idx="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811456"/>
        <c:axId val="11817344"/>
        <c:axId val="11800576"/>
      </c:bar3DChart>
      <c:catAx>
        <c:axId val="118114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1817344"/>
        <c:crosses val="autoZero"/>
        <c:auto val="1"/>
        <c:lblAlgn val="ctr"/>
        <c:lblOffset val="100"/>
        <c:noMultiLvlLbl val="0"/>
      </c:catAx>
      <c:valAx>
        <c:axId val="118173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811456"/>
        <c:crosses val="autoZero"/>
        <c:crossBetween val="between"/>
      </c:valAx>
      <c:serAx>
        <c:axId val="1180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734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968640"/>
        <c:axId val="69970176"/>
        <c:axId val="0"/>
      </c:bar3DChart>
      <c:catAx>
        <c:axId val="699686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69970176"/>
        <c:crosses val="autoZero"/>
        <c:auto val="1"/>
        <c:lblAlgn val="ctr"/>
        <c:lblOffset val="100"/>
        <c:noMultiLvlLbl val="0"/>
      </c:catAx>
      <c:valAx>
        <c:axId val="6997017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996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9415463611039103"/>
          <c:h val="0.7223273641430022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Культ!$A$3:$C$3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Культ!$A$4:$C$4</c:f>
              <c:numCache>
                <c:formatCode>#,##0.0</c:formatCode>
                <c:ptCount val="3"/>
                <c:pt idx="0">
                  <c:v>41.8</c:v>
                </c:pt>
                <c:pt idx="1">
                  <c:v>44.7</c:v>
                </c:pt>
                <c:pt idx="2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25376"/>
        <c:axId val="11926912"/>
        <c:axId val="0"/>
      </c:bar3DChart>
      <c:catAx>
        <c:axId val="119253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1926912"/>
        <c:crosses val="autoZero"/>
        <c:auto val="1"/>
        <c:lblAlgn val="ctr"/>
        <c:lblOffset val="100"/>
        <c:noMultiLvlLbl val="0"/>
      </c:catAx>
      <c:valAx>
        <c:axId val="1192691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1925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7.0720123823186917E-2"/>
          <c:y val="0.14435952229687671"/>
          <c:w val="0.90888117427602499"/>
          <c:h val="0.77064756880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961984237366714E-2"/>
                  <c:y val="-4.1889507087897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7556791840519E-2"/>
                  <c:y val="-3.392705682782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16411682892908E-2"/>
                  <c:y val="-1.357082273112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ФК!$A$4:$C$4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ФК!$A$5:$C$5</c:f>
              <c:numCache>
                <c:formatCode>#,##0.0</c:formatCode>
                <c:ptCount val="3"/>
                <c:pt idx="0">
                  <c:v>125.6</c:v>
                </c:pt>
                <c:pt idx="1">
                  <c:v>74.900000000000006</c:v>
                </c:pt>
                <c:pt idx="2">
                  <c:v>104.3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16960"/>
        <c:axId val="114456832"/>
        <c:axId val="0"/>
      </c:bar3DChart>
      <c:catAx>
        <c:axId val="742169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14456832"/>
        <c:crosses val="autoZero"/>
        <c:auto val="1"/>
        <c:lblAlgn val="ctr"/>
        <c:lblOffset val="100"/>
        <c:noMultiLvlLbl val="0"/>
      </c:catAx>
      <c:valAx>
        <c:axId val="1144568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4216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393165140071783E-2"/>
          <c:y val="0.2205603786706149"/>
          <c:w val="0.8876304706097784"/>
          <c:h val="0.6710571595217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3741496598639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37414965986392E-2"/>
                  <c:y val="-1.1396011396011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сх!$A$3:$C$3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сх!$A$4:$C$4</c:f>
              <c:numCache>
                <c:formatCode>#,##0.0</c:formatCode>
                <c:ptCount val="3"/>
                <c:pt idx="0">
                  <c:v>275.89999999999998</c:v>
                </c:pt>
                <c:pt idx="1">
                  <c:v>240.4</c:v>
                </c:pt>
                <c:pt idx="2">
                  <c:v>103.2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50880"/>
        <c:axId val="72252416"/>
      </c:barChart>
      <c:catAx>
        <c:axId val="7225088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72252416"/>
        <c:crosses val="autoZero"/>
        <c:auto val="1"/>
        <c:lblAlgn val="ctr"/>
        <c:lblOffset val="100"/>
        <c:noMultiLvlLbl val="0"/>
      </c:catAx>
      <c:valAx>
        <c:axId val="7225241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72250880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8537759310699"/>
          <c:y val="9.3216824535842596E-2"/>
          <c:w val="0.85912857831546563"/>
          <c:h val="0.8233819042970440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за 2022.xls]долг'!$A$3:$A$6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'[Расходы за 2022.xls]долг'!$B$3:$B$6</c:f>
              <c:numCache>
                <c:formatCode>#,##0.0</c:formatCode>
                <c:ptCount val="4"/>
                <c:pt idx="0">
                  <c:v>12.4</c:v>
                </c:pt>
                <c:pt idx="1">
                  <c:v>32.4</c:v>
                </c:pt>
                <c:pt idx="2">
                  <c:v>54.2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97760"/>
        <c:axId val="11402240"/>
        <c:axId val="0"/>
      </c:bar3DChart>
      <c:catAx>
        <c:axId val="1139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402240"/>
        <c:crosses val="autoZero"/>
        <c:auto val="1"/>
        <c:lblAlgn val="ctr"/>
        <c:lblOffset val="100"/>
        <c:noMultiLvlLbl val="0"/>
      </c:catAx>
      <c:valAx>
        <c:axId val="1140224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139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 за 2022 год, тыс.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 (от других бюджетов, бюджетной системы РФ),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7315408331479149E-2"/>
                  <c:y val="-2.3006534053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144.6</c:v>
                </c:pt>
                <c:pt idx="1">
                  <c:v>685.2</c:v>
                </c:pt>
                <c:pt idx="2">
                  <c:v>179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086784"/>
        <c:axId val="68166400"/>
        <c:axId val="0"/>
      </c:bar3DChart>
      <c:catAx>
        <c:axId val="680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166400"/>
        <c:crosses val="autoZero"/>
        <c:auto val="1"/>
        <c:lblAlgn val="ctr"/>
        <c:lblOffset val="100"/>
        <c:noMultiLvlLbl val="0"/>
      </c:catAx>
      <c:valAx>
        <c:axId val="681664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808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176230841440397"/>
          <c:y val="0.96440508758951471"/>
          <c:w val="0.62313888239759596"/>
          <c:h val="3.559491241048529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Удельный  вес основных налогов в объеме налоговых и</a:t>
            </a:r>
            <a:r>
              <a:rPr lang="ru-RU" baseline="0"/>
              <a:t> неналоговых доходов  муниципального образования Брюховецкий район за 2022 год</a:t>
            </a:r>
            <a:endParaRPr lang="ru-RU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02633722508828E-3"/>
          <c:y val="0.21185981889250144"/>
          <c:w val="0.99454039279572803"/>
          <c:h val="0.77177948646830097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3231575708208887"/>
                  <c:y val="-0.1184517024129380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8278070413612093E-2"/>
                  <c:y val="1.18007734240320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422101547651368E-2"/>
                  <c:y val="-5.32018408941485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2961028147343652E-2"/>
                  <c:y val="4.70318429131269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Лист1!$A$5:$A$10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Аренда земли</c:v>
                </c:pt>
                <c:pt idx="4">
                  <c:v>УСНО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Лист1!$B$5:$B$10</c:f>
              <c:numCache>
                <c:formatCode>#,##0.0</c:formatCode>
                <c:ptCount val="6"/>
                <c:pt idx="0">
                  <c:v>342727.7</c:v>
                </c:pt>
                <c:pt idx="1">
                  <c:v>-215.6</c:v>
                </c:pt>
                <c:pt idx="2">
                  <c:v>18601</c:v>
                </c:pt>
                <c:pt idx="3">
                  <c:v>30184.5</c:v>
                </c:pt>
                <c:pt idx="4">
                  <c:v>69086.8</c:v>
                </c:pt>
                <c:pt idx="5">
                  <c:v>65807.199999999968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Лист1!$A$5:$A$10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Аренда земли</c:v>
                </c:pt>
                <c:pt idx="4">
                  <c:v>УСНО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Лист1!$C$5:$C$10</c:f>
              <c:numCache>
                <c:formatCode>#,##0.00</c:formatCode>
                <c:ptCount val="6"/>
                <c:pt idx="0" formatCode="#,##0.0">
                  <c:v>65.099999999999994</c:v>
                </c:pt>
                <c:pt idx="1">
                  <c:v>-0.04</c:v>
                </c:pt>
                <c:pt idx="2" formatCode="#,##0.0">
                  <c:v>3.5</c:v>
                </c:pt>
                <c:pt idx="3" formatCode="#,##0.0">
                  <c:v>5.7</c:v>
                </c:pt>
                <c:pt idx="4" formatCode="#,##0.0">
                  <c:v>13.1</c:v>
                </c:pt>
                <c:pt idx="5" formatCode="#,##0.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Расходы МО Брюховецкий район за 2022 год, млн.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расходы!$A$2</c:f>
              <c:strCache>
                <c:ptCount val="1"/>
                <c:pt idx="0">
                  <c:v>Расходы МО Брюховецкий район за 2022 год,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1852326665183316E-2"/>
                  <c:y val="-1.254901857452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расходы!$A$3:$A$6</c:f>
              <c:strCache>
                <c:ptCount val="4"/>
                <c:pt idx="0">
                  <c:v>Утверждено на 2022 год</c:v>
                </c:pt>
                <c:pt idx="1">
                  <c:v>Исполнено за 2022 год</c:v>
                </c:pt>
                <c:pt idx="2">
                  <c:v>Исполнено за 2021 год</c:v>
                </c:pt>
                <c:pt idx="3">
                  <c:v>Исполнено за 2020 год</c:v>
                </c:pt>
              </c:strCache>
            </c:strRef>
          </c:cat>
          <c:val>
            <c:numRef>
              <c:f>расходы!$B$3:$B$6</c:f>
              <c:numCache>
                <c:formatCode>#,##0.0</c:formatCode>
                <c:ptCount val="4"/>
                <c:pt idx="0">
                  <c:v>1543.5</c:v>
                </c:pt>
                <c:pt idx="1">
                  <c:v>1523.2</c:v>
                </c:pt>
                <c:pt idx="2">
                  <c:v>1531</c:v>
                </c:pt>
                <c:pt idx="3">
                  <c:v>1480.9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529984"/>
        <c:axId val="69531520"/>
        <c:axId val="0"/>
      </c:bar3DChart>
      <c:catAx>
        <c:axId val="695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531520"/>
        <c:crosses val="autoZero"/>
        <c:auto val="1"/>
        <c:lblAlgn val="ctr"/>
        <c:lblOffset val="100"/>
        <c:noMultiLvlLbl val="0"/>
      </c:catAx>
      <c:valAx>
        <c:axId val="69531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6952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Расходы на социально-культурную сферу в бюджете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 на 2020-2022 годы, млн. рублей</a:t>
            </a:r>
          </a:p>
        </c:rich>
      </c:tx>
      <c:layout>
        <c:manualLayout>
          <c:xMode val="edge"/>
          <c:yMode val="edge"/>
          <c:x val="0.26791300452213129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3408283853234415"/>
          <c:y val="8.800532579713366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соц.!$B$3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-2.1508195536597754E-7"/>
                  <c:y val="-1.67321894513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15408331479146E-3"/>
                  <c:y val="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57704165739573E-3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соц.!$B$4:$B$8</c:f>
              <c:numCache>
                <c:formatCode>General</c:formatCode>
                <c:ptCount val="5"/>
                <c:pt idx="0">
                  <c:v>953.3</c:v>
                </c:pt>
                <c:pt idx="1">
                  <c:v>16.5</c:v>
                </c:pt>
                <c:pt idx="2">
                  <c:v>0.8</c:v>
                </c:pt>
                <c:pt idx="3">
                  <c:v>93.1</c:v>
                </c:pt>
                <c:pt idx="4">
                  <c:v>244.1</c:v>
                </c:pt>
              </c:numCache>
            </c:numRef>
          </c:val>
        </c:ser>
        <c:ser>
          <c:idx val="1"/>
          <c:order val="1"/>
          <c:tx>
            <c:strRef>
              <c:f>соц.!$C$3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57704165739824E-3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29741253181463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73112497218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926055791613976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соц.!$C$4:$C$8</c:f>
              <c:numCache>
                <c:formatCode>General</c:formatCode>
                <c:ptCount val="5"/>
                <c:pt idx="0">
                  <c:v>1125.4000000000001</c:v>
                </c:pt>
                <c:pt idx="1">
                  <c:v>17.899999999999999</c:v>
                </c:pt>
                <c:pt idx="2">
                  <c:v>24.8</c:v>
                </c:pt>
                <c:pt idx="3">
                  <c:v>94.4</c:v>
                </c:pt>
                <c:pt idx="4">
                  <c:v>74.900000000000006</c:v>
                </c:pt>
              </c:numCache>
            </c:numRef>
          </c:val>
        </c:ser>
        <c:ser>
          <c:idx val="2"/>
          <c:order val="2"/>
          <c:tx>
            <c:strRef>
              <c:f>соц.!$D$3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52326665183316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9462249944374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57704165739575E-2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89244998887588E-2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83867498331233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соц.!$D$4:$D$8</c:f>
              <c:numCache>
                <c:formatCode>General</c:formatCode>
                <c:ptCount val="5"/>
                <c:pt idx="0">
                  <c:v>1066.4000000000001</c:v>
                </c:pt>
                <c:pt idx="1">
                  <c:v>17.100000000000001</c:v>
                </c:pt>
                <c:pt idx="2">
                  <c:v>0</c:v>
                </c:pt>
                <c:pt idx="3">
                  <c:v>120.3</c:v>
                </c:pt>
                <c:pt idx="4">
                  <c:v>104.4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223552"/>
        <c:axId val="69225088"/>
        <c:axId val="0"/>
      </c:bar3DChart>
      <c:catAx>
        <c:axId val="692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225088"/>
        <c:crosses val="autoZero"/>
        <c:auto val="1"/>
        <c:lblAlgn val="ctr"/>
        <c:lblOffset val="100"/>
        <c:noMultiLvlLbl val="0"/>
      </c:catAx>
      <c:valAx>
        <c:axId val="6922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223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7289380835592273E-2"/>
          <c:y val="0.88283645862948457"/>
          <c:w val="7.2124445020512129E-2"/>
          <c:h val="0.10252306373791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28530107205986"/>
          <c:y val="9.4875065600131481E-2"/>
          <c:w val="0.71707812033699869"/>
          <c:h val="0.8202400317815462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программы!$A$3:$A$6</c:f>
              <c:strCache>
                <c:ptCount val="4"/>
                <c:pt idx="0">
                  <c:v>Утверждено на 2022 год</c:v>
                </c:pt>
                <c:pt idx="1">
                  <c:v>Исполнено за 2022 год</c:v>
                </c:pt>
                <c:pt idx="2">
                  <c:v>Исполнено за 2021 год</c:v>
                </c:pt>
                <c:pt idx="3">
                  <c:v>Исполнено за 2020 год</c:v>
                </c:pt>
              </c:strCache>
            </c:strRef>
          </c:cat>
          <c:val>
            <c:numRef>
              <c:f>программы!$B$3:$B$6</c:f>
              <c:numCache>
                <c:formatCode>#,##0.0</c:formatCode>
                <c:ptCount val="4"/>
                <c:pt idx="0">
                  <c:v>1440.8</c:v>
                </c:pt>
                <c:pt idx="1">
                  <c:v>1428</c:v>
                </c:pt>
                <c:pt idx="2">
                  <c:v>1448.4</c:v>
                </c:pt>
                <c:pt idx="3">
                  <c:v>1406.2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300224"/>
        <c:axId val="69301760"/>
        <c:axId val="0"/>
      </c:bar3DChart>
      <c:catAx>
        <c:axId val="693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301760"/>
        <c:crosses val="autoZero"/>
        <c:auto val="1"/>
        <c:lblAlgn val="ctr"/>
        <c:lblOffset val="100"/>
        <c:noMultiLvlLbl val="0"/>
      </c:catAx>
      <c:valAx>
        <c:axId val="6930176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930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165140071783E-2"/>
          <c:y val="0.2205603786706149"/>
          <c:w val="0.8876304706097784"/>
          <c:h val="0.67105715952172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3741496598639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37414965986392E-2"/>
                  <c:y val="-1.139601139601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сх!$A$3:$C$3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сх!$A$4:$C$4</c:f>
              <c:numCache>
                <c:formatCode>#,##0.0</c:formatCode>
                <c:ptCount val="3"/>
                <c:pt idx="0">
                  <c:v>275.89999999999998</c:v>
                </c:pt>
                <c:pt idx="1">
                  <c:v>240.4</c:v>
                </c:pt>
                <c:pt idx="2">
                  <c:v>103.2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15680"/>
        <c:axId val="69842048"/>
      </c:barChart>
      <c:catAx>
        <c:axId val="6981568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69842048"/>
        <c:crosses val="autoZero"/>
        <c:auto val="1"/>
        <c:lblAlgn val="ctr"/>
        <c:lblOffset val="100"/>
        <c:noMultiLvlLbl val="0"/>
      </c:catAx>
      <c:valAx>
        <c:axId val="6984204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9815680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соц.!$A$3:$C$3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соц.!$A$4:$C$4</c:f>
              <c:numCache>
                <c:formatCode>#,##0.0</c:formatCode>
                <c:ptCount val="3"/>
                <c:pt idx="0">
                  <c:v>66.2</c:v>
                </c:pt>
                <c:pt idx="1">
                  <c:v>63.8</c:v>
                </c:pt>
                <c:pt idx="2">
                  <c:v>69.099999999999994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552384"/>
        <c:axId val="69558272"/>
      </c:barChart>
      <c:catAx>
        <c:axId val="695523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69558272"/>
        <c:crosses val="autoZero"/>
        <c:auto val="1"/>
        <c:lblAlgn val="ctr"/>
        <c:lblOffset val="100"/>
        <c:noMultiLvlLbl val="0"/>
      </c:catAx>
      <c:valAx>
        <c:axId val="6955827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955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образ!$A$4:$C$4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образ!$A$5:$C$5</c:f>
              <c:numCache>
                <c:formatCode>#,##0.0</c:formatCode>
                <c:ptCount val="3"/>
                <c:pt idx="0">
                  <c:v>775.9</c:v>
                </c:pt>
                <c:pt idx="1">
                  <c:v>862.4</c:v>
                </c:pt>
                <c:pt idx="2">
                  <c:v>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06496"/>
        <c:axId val="69708032"/>
        <c:axId val="0"/>
      </c:bar3DChart>
      <c:catAx>
        <c:axId val="697064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69708032"/>
        <c:crosses val="autoZero"/>
        <c:auto val="1"/>
        <c:lblAlgn val="ctr"/>
        <c:lblOffset val="100"/>
        <c:noMultiLvlLbl val="0"/>
      </c:catAx>
      <c:valAx>
        <c:axId val="6970803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69706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0.16139</cdr:x>
      <cdr:y>0.03134</cdr:y>
    </cdr:from>
    <cdr:to>
      <cdr:x>0.8449</cdr:x>
      <cdr:y>0.27273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640" y="99296"/>
          <a:ext cx="4411497" cy="76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Муниципальная программа </a:t>
          </a:r>
          <a:endParaRPr lang="ru-RU" sz="1800" b="1" dirty="0" smtClean="0">
            <a:solidFill>
              <a:schemeClr val="tx2">
                <a:lumMod val="60000"/>
                <a:lumOff val="40000"/>
              </a:schemeClr>
            </a:solidFill>
          </a:endParaRPr>
        </a:p>
        <a:p xmlns:a="http://schemas.openxmlformats.org/drawingml/2006/main"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"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Развитие сельского хозяйства", млн</a:t>
          </a:r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. руб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</a:p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0.09302</cdr:x>
      <cdr:y>0.03704</cdr:y>
    </cdr:from>
    <cdr:to>
      <cdr:x>0.95</cdr:x>
      <cdr:y>0.21368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1" y="123834"/>
          <a:ext cx="7019924" cy="59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/>
            <a:t>Муниципальная программа "Социальная поддержка граждан и поддержка</a:t>
          </a:r>
        </a:p>
        <a:p xmlns:a="http://schemas.openxmlformats.org/drawingml/2006/main">
          <a:r>
            <a:rPr lang="ru-RU" sz="1600" b="1"/>
            <a:t> социально ориентированных некоммерческих организаций", млн.руб.</a:t>
          </a:r>
        </a:p>
        <a:p xmlns:a="http://schemas.openxmlformats.org/drawingml/2006/main">
          <a:endParaRPr lang="ru-RU" sz="16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0.17431</cdr:x>
      <cdr:y>0.06897</cdr:y>
    </cdr:from>
    <cdr:to>
      <cdr:x>0.91668</cdr:x>
      <cdr:y>0.16868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432048"/>
          <a:ext cx="5826789" cy="624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Bahnschrift SemiBold SemiConden" pitchFamily="34" charset="0"/>
            </a:rPr>
            <a:t>Муниципальная программа "Развитие культуры", млн</a:t>
          </a:r>
          <a:r>
            <a:rPr lang="ru-RU" sz="1800" b="1" dirty="0" smtClean="0">
              <a:latin typeface="Bahnschrift SemiBold SemiConden" pitchFamily="34" charset="0"/>
            </a:rPr>
            <a:t>. руб</a:t>
          </a:r>
          <a:r>
            <a:rPr lang="ru-RU" sz="1800" b="1" dirty="0">
              <a:latin typeface="Bahnschrift SemiBold SemiConden" pitchFamily="34" charset="0"/>
            </a:rPr>
            <a:t>.</a:t>
          </a:r>
        </a:p>
        <a:p xmlns:a="http://schemas.openxmlformats.org/drawingml/2006/main">
          <a:endParaRPr lang="ru-RU" sz="1800" b="1" dirty="0">
            <a:latin typeface="Bahnschrift SemiBold SemiConden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0.22093</cdr:x>
      <cdr:y>0.06553</cdr:y>
    </cdr:from>
    <cdr:to>
      <cdr:x>0.77791</cdr:x>
      <cdr:y>0.16524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749" y="219076"/>
          <a:ext cx="45624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0.08484</cdr:x>
      <cdr:y>0.0229</cdr:y>
    </cdr:from>
    <cdr:to>
      <cdr:x>0.93463</cdr:x>
      <cdr:y>0.12468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025" y="89215"/>
          <a:ext cx="5819775" cy="39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>
              <a:solidFill>
                <a:srgbClr val="00B050"/>
              </a:solidFill>
            </a:rPr>
            <a:t>Муниципальная программа  "Развитие ФК и спорта", млн.руб</a:t>
          </a:r>
          <a:r>
            <a:rPr lang="ru-RU" sz="1100" b="1" i="1">
              <a:solidFill>
                <a:srgbClr val="00B050"/>
              </a:solidFill>
            </a:rPr>
            <a:t>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0.02804</cdr:x>
      <cdr:y>0.06667</cdr:y>
    </cdr:from>
    <cdr:to>
      <cdr:x>0.74893</cdr:x>
      <cdr:y>0.18918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360040"/>
          <a:ext cx="5554378" cy="6616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chemeClr val="tx2">
                <a:lumMod val="60000"/>
                <a:lumOff val="40000"/>
              </a:schemeClr>
            </a:solidFill>
          </a:endParaRPr>
        </a:p>
        <a:p xmlns:a="http://schemas.openxmlformats.org/drawingml/2006/main"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Муниципальная 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программа "Развитие сельского хозяйства</a:t>
          </a:r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",  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млн</a:t>
          </a:r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. руб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</a:p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19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9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870F0C-2124-4F64-BF64-71D741CC6615}" type="datetimeFigureOut">
              <a:rPr lang="ru-RU" smtClean="0"/>
              <a:t>15.06.2023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jp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60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21" Type="http://schemas.openxmlformats.org/officeDocument/2006/relationships/image" Target="../media/image18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" Type="http://schemas.openxmlformats.org/officeDocument/2006/relationships/image" Target="../media/image193.png"/><Relationship Id="rId21" Type="http://schemas.openxmlformats.org/officeDocument/2006/relationships/image" Target="../media/image211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2" Type="http://schemas.openxmlformats.org/officeDocument/2006/relationships/image" Target="../media/image192.pn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" Type="http://schemas.openxmlformats.org/officeDocument/2006/relationships/image" Target="../media/image218.png"/><Relationship Id="rId21" Type="http://schemas.openxmlformats.org/officeDocument/2006/relationships/image" Target="../media/image236.png"/><Relationship Id="rId34" Type="http://schemas.openxmlformats.org/officeDocument/2006/relationships/image" Target="../media/image249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248.png"/><Relationship Id="rId2" Type="http://schemas.openxmlformats.org/officeDocument/2006/relationships/image" Target="../media/image217.png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29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32" Type="http://schemas.openxmlformats.org/officeDocument/2006/relationships/image" Target="../media/image247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36" Type="http://schemas.openxmlformats.org/officeDocument/2006/relationships/image" Target="../media/image251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31" Type="http://schemas.openxmlformats.org/officeDocument/2006/relationships/image" Target="../media/image246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Brserver\обмен\фла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80728"/>
            <a:ext cx="892899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БЮДЖЕТ ДЛЯ ГРАЖДАН</a:t>
            </a:r>
          </a:p>
          <a:p>
            <a:pPr algn="ctr"/>
            <a:endParaRPr lang="ru-RU" sz="4800" b="1" cap="none" spc="300" dirty="0" smtClean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5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муниципального образования Брюховецкий район</a:t>
            </a:r>
          </a:p>
          <a:p>
            <a:pPr algn="ctr"/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з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а 2022год</a:t>
            </a:r>
            <a:endParaRPr lang="ru-RU" sz="5400" b="1" cap="none" spc="300" dirty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0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106" y="692696"/>
            <a:ext cx="7835381" cy="561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Доходы от  уплаты акцизов  на нефтепродукты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С 2014 года   в  местные бюджеты  зачисляются доходы от уплаты акцизов на нефтепродукты по нормативам, утвержденным краевым бюджетом.   В 2022  году поступило  666,6  тыс. руб. при плановом назначении 602,4  тыс. рублей. План исполнен на 110,7 %, темп роста к прошлому году 152,1 %.</a:t>
            </a:r>
            <a:r>
              <a:rPr lang="ru-RU" sz="1600" b="1" dirty="0">
                <a:latin typeface="Times New Roman"/>
                <a:ea typeface="Times New Roman"/>
              </a:rPr>
              <a:t>  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Патентная система налогообложения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Удельный вес патентной системы налогообложения  в общем объеме налоговых и неналоговых доходов  – 4,6 %.  При  плане  22 700,0   тыс. рублей в доход бюджета поступило 24 293,1 тыс. рублей, бюджетное назначение исполнено на 107,0 %,  темп роста  поступлений к прошлому году 151,3 %.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Рост связан с переходом индивидуальных предпринимателей с ЕНВД на патент с 1 января 2021 года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Единый сельскохозяйственный налог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Удельный вес единого сельскохозяйственного налога  в общем объеме налоговых и неналоговых доходов  – 3,5 %.  При  плане  18 500,0   тыс. рублей в доход бюджета поступило 18 601,0 тыс. рублей, бюджетное назначение исполнено на 100,5 %,  темп роста  поступлений к прошлому году 67,6 %.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 На низкий темп роста повлияло отсутствие оплаты по годовым </a:t>
            </a:r>
            <a:r>
              <a:rPr lang="ru-RU" sz="1600" dirty="0" smtClean="0">
                <a:latin typeface="Times New Roman"/>
                <a:ea typeface="Times New Roman"/>
              </a:rPr>
              <a:t>декларациям </a:t>
            </a:r>
            <a:r>
              <a:rPr lang="ru-RU" sz="1600" dirty="0">
                <a:latin typeface="Times New Roman"/>
                <a:ea typeface="Times New Roman"/>
              </a:rPr>
              <a:t>за 2021 год от таких налогоплательщиков как ООО «Новый Путь», ООО «Урожай 21 ВЕК», ООО «УПХ БАК», ОАО «АПК Кубань-Агро»,  глава КФХ </a:t>
            </a:r>
            <a:r>
              <a:rPr lang="ru-RU" sz="1600" dirty="0" err="1">
                <a:latin typeface="Times New Roman"/>
                <a:ea typeface="Times New Roman"/>
              </a:rPr>
              <a:t>Плетинь</a:t>
            </a:r>
            <a:r>
              <a:rPr lang="ru-RU" sz="1600" dirty="0">
                <a:latin typeface="Times New Roman"/>
                <a:ea typeface="Times New Roman"/>
              </a:rPr>
              <a:t> Р.Б.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212" y="412442"/>
            <a:ext cx="77768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Налога на прибыль при плане 8 784,6  тыс. рублей в доход бюджета получено 9 667,0   тыс. рублей,  план выполнен на 110,0  %,   темп  роста  поступлений  140,6  %.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высокий темп роста повлияла оплата по годовой декларации от ГБПОУ КК БАК в сумме 20 426,5 тыс. рублей – продажа продукции растениеводства.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Оплата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задолженности за 2019 год налога от ООО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Агрофмирма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Колос» в сумме 6 132,2 тыс. рублей согласно проверки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ФНС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Рост поступлений в связи с уплатой авансовых платежей по налогу в связи с увеличение оборотов по производству и реализации продукции от: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ООО "Южная Корона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комбикормовый завод" в сумме 25 638,9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«Победа» 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Батуринская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сумме 7 380,2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"ЛЕБЯЖЬЕ-ЧЕПИГИНСКОЕ" в сумме 4 419,3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«ОПФХ» в сумме 26 104,0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«Агробизнес» в сумме 9 610,3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«Торговый дом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Бейсуг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сумме 7 495,4 тыс. рублей;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Сельхозторг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увеличение на сумму 1 787,6 тыс. рублей – новая организация (директор Прокопенко Е.И.).</a:t>
            </a:r>
          </a:p>
        </p:txBody>
      </p:sp>
    </p:spTree>
    <p:extLst>
      <p:ext uri="{BB962C8B-B14F-4D97-AF65-F5344CB8AC3E}">
        <p14:creationId xmlns:p14="http://schemas.microsoft.com/office/powerpoint/2010/main" val="41663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700" b="1" dirty="0">
                <a:latin typeface="Times New Roman"/>
                <a:ea typeface="Times New Roman"/>
              </a:rPr>
              <a:t>Налог, взимаемый в связи с упрощенной системой налогообложения.</a:t>
            </a:r>
            <a:endParaRPr lang="ru-RU" sz="17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В 2022  году в доход местного бюджета  поступило 69 086,8 тыс. рублей налога, взимаемого в связи с упрощенной системой налогообложения, план выполнен на 102,0 %, темп роста поступлений к пошлому году 171,1 %.  </a:t>
            </a: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 </a:t>
            </a:r>
          </a:p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sz="1700" b="1" dirty="0" smtClean="0">
                <a:latin typeface="Times New Roman"/>
                <a:ea typeface="Times New Roman"/>
              </a:rPr>
              <a:t> </a:t>
            </a:r>
            <a:r>
              <a:rPr lang="ru-RU" sz="1700" b="1" dirty="0">
                <a:latin typeface="Times New Roman"/>
                <a:ea typeface="Times New Roman"/>
              </a:rPr>
              <a:t>Налог на имущество организаций</a:t>
            </a:r>
            <a:endParaRPr lang="ru-RU" sz="17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В 2022 году в  доход консолидированного бюджета при плане 1 916,4 тыс. рублей получено 2 031,4 тыс. рублей, план выполнен  на 106,0% темп роста  к прошлому году 103,2 %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Рост поступлений обеспечили такие налогоплательщики как:</a:t>
            </a:r>
          </a:p>
          <a:p>
            <a:pPr marL="742950" lvl="1" indent="-285750" algn="just">
              <a:buFont typeface="Arial" pitchFamily="34" charset="0"/>
              <a:buChar char="•"/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АО "БРЮХОВЕЦКАЯРАЙГАЗ" - в сумме 1 680,4 тыс. рублей;</a:t>
            </a:r>
          </a:p>
          <a:p>
            <a:pPr marL="742950" lvl="1" indent="-285750" algn="just">
              <a:buFont typeface="Arial" pitchFamily="34" charset="0"/>
              <a:buChar char="•"/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МАОУ СОШ № 3 - в сумме 6 969,9 тыс. рублей;</a:t>
            </a:r>
          </a:p>
          <a:p>
            <a:pPr marL="742950" lvl="1" indent="-285750" algn="just">
              <a:buFont typeface="Arial" pitchFamily="34" charset="0"/>
              <a:buChar char="•"/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ООО "БЕЛАЯ ДАЧА ЮГ" – в сумме 377,1 тыс. рублей;</a:t>
            </a:r>
          </a:p>
          <a:p>
            <a:pPr marL="742950" lvl="1" indent="-285750" algn="just">
              <a:buFont typeface="Arial" pitchFamily="34" charset="0"/>
              <a:buChar char="•"/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ООО «</a:t>
            </a:r>
            <a:r>
              <a:rPr lang="ru-RU" sz="1700" dirty="0" err="1">
                <a:latin typeface="Times New Roman"/>
                <a:ea typeface="Times New Roman"/>
              </a:rPr>
              <a:t>Брюховецкий</a:t>
            </a:r>
            <a:r>
              <a:rPr lang="ru-RU" sz="1700" dirty="0">
                <a:latin typeface="Times New Roman"/>
                <a:ea typeface="Times New Roman"/>
              </a:rPr>
              <a:t> пищекомбинат «Антей» - в сумме 945,6 тыс. рублей.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</a:rPr>
              <a:t> </a:t>
            </a:r>
          </a:p>
          <a:p>
            <a:pPr indent="449580" algn="ctr"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Times New Roman"/>
              </a:rPr>
              <a:t> </a:t>
            </a:r>
            <a:r>
              <a:rPr lang="ru-RU" sz="1700" dirty="0" smtClean="0">
                <a:latin typeface="Times New Roman"/>
                <a:ea typeface="Times New Roman"/>
              </a:rPr>
              <a:t> </a:t>
            </a:r>
            <a:r>
              <a:rPr lang="ru-RU" sz="1700" b="1" dirty="0">
                <a:latin typeface="Times New Roman"/>
                <a:ea typeface="Times New Roman"/>
              </a:rPr>
              <a:t>Государственная пошлина</a:t>
            </a:r>
            <a:endParaRPr lang="ru-RU" sz="17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 При плане 5 400,0 тысяч рублей в доход бюджета государственной пошлины поступило 5 649,4 тысяч  рублей, план выполнен на 104,6 %,   к прошлому году темп 107,3 %. </a:t>
            </a:r>
            <a:endParaRPr lang="ru-RU" sz="17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7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 </a:t>
            </a:r>
            <a:r>
              <a:rPr lang="ru-RU" sz="1700" b="1" dirty="0" smtClean="0">
                <a:latin typeface="Times New Roman"/>
                <a:ea typeface="Times New Roman"/>
              </a:rPr>
              <a:t>  </a:t>
            </a:r>
            <a:r>
              <a:rPr lang="ru-RU" sz="1700" b="1" dirty="0">
                <a:latin typeface="Times New Roman"/>
                <a:ea typeface="Times New Roman"/>
              </a:rPr>
              <a:t>Доходы от  сдачи в аренду имущества</a:t>
            </a:r>
            <a:endParaRPr lang="ru-RU" sz="1700" dirty="0">
              <a:latin typeface="Times New Roman"/>
              <a:ea typeface="Times New Roman"/>
            </a:endParaRPr>
          </a:p>
          <a:p>
            <a:pPr algn="just"/>
            <a:r>
              <a:rPr lang="ru-RU" sz="1700" dirty="0" smtClean="0">
                <a:latin typeface="Times New Roman"/>
                <a:ea typeface="Times New Roman"/>
              </a:rPr>
              <a:t>         Доходы </a:t>
            </a:r>
            <a:r>
              <a:rPr lang="ru-RU" sz="1700" dirty="0">
                <a:latin typeface="Times New Roman"/>
                <a:ea typeface="Times New Roman"/>
              </a:rPr>
              <a:t>от  сдачи в аренду имущества</a:t>
            </a:r>
            <a:r>
              <a:rPr lang="ru-RU" sz="1700" b="1" dirty="0">
                <a:latin typeface="Times New Roman"/>
                <a:ea typeface="Times New Roman"/>
              </a:rPr>
              <a:t>   </a:t>
            </a:r>
            <a:r>
              <a:rPr lang="ru-RU" sz="1700" dirty="0">
                <a:latin typeface="Times New Roman"/>
                <a:ea typeface="Times New Roman"/>
              </a:rPr>
              <a:t>при плане 670,0   тыс. рублей в доход бюджета поступили в сумме  913,9  тыс. рублей, план выполнен на 136,4 %, темп роста к уровню прошлого года 94,9  %. </a:t>
            </a:r>
            <a:r>
              <a:rPr lang="ru-RU" sz="1700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7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22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971" y="476672"/>
            <a:ext cx="77768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b="1" dirty="0">
                <a:latin typeface="Times New Roman"/>
                <a:ea typeface="Times New Roman"/>
              </a:rPr>
              <a:t>Арендная плата за </a:t>
            </a:r>
            <a:r>
              <a:rPr lang="ru-RU" b="1" dirty="0" smtClean="0">
                <a:latin typeface="Times New Roman"/>
                <a:ea typeface="Times New Roman"/>
              </a:rPr>
              <a:t>земли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</a:rPr>
              <a:t> Удельный вес арендной платы, от сдачи в аренду земли в 2022 году составил 5,7 %. По арендной плате за земли  план выполнен на 104,5  %, при плане  28 873,7   тыс. рублей  в доход бюджета поступило 30 184,5 тыс. рублей,  темп роста к   2021   году 104,5  %.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b="1" dirty="0">
                <a:latin typeface="Times New Roman"/>
                <a:ea typeface="Times New Roman"/>
              </a:rPr>
              <a:t>Плата за негативное воздействие на окружающую </a:t>
            </a:r>
            <a:r>
              <a:rPr lang="ru-RU" b="1" dirty="0" smtClean="0">
                <a:latin typeface="Times New Roman"/>
                <a:ea typeface="Times New Roman"/>
              </a:rPr>
              <a:t>среду</a:t>
            </a:r>
          </a:p>
          <a:p>
            <a:pPr indent="449580"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Платы за негативное воздействие на окружающую среду  при плане 1 356,9 тыс. рублей  в доход бюджета поступило  1 463,9  тыс. рублей, план выполнен на 107,9  %, темп роста к прошлому году 477,6 %. На поступление оказало влияние изменение в законодательстве и увеличение количества плательщиков.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Штрафы, санкции, возмещение </a:t>
            </a:r>
            <a:r>
              <a:rPr lang="ru-RU" b="1" dirty="0" smtClean="0">
                <a:latin typeface="Times New Roman"/>
                <a:ea typeface="Times New Roman"/>
              </a:rPr>
              <a:t>ущерба</a:t>
            </a:r>
          </a:p>
          <a:p>
            <a:pPr indent="449580"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Штрафы, санкции, возмещение ущерба  при плане 1 830,1 тыс. рублей в доход бюджета поступили в сумме   2 061,6  тыс. рублей, план выполнен на 112,6 %,  к 2021  году  темп роста  77,8  %.  Снижение обусловлено с введением в действие изменений в статье 46 БК РФ с 2020 года.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85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188" y="980728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Доходы от оказания платных услуг и компенсации затрат государства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</a:p>
          <a:p>
            <a:pPr indent="449580"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доход бюджета в 2022 году поступило 3 596,2   тыс.  рублей  доходов от оказания платных услуг и компенсации затрат государства, план выполнен на 100,0 %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Доходы </a:t>
            </a:r>
            <a:r>
              <a:rPr lang="ru-RU" b="1" dirty="0">
                <a:latin typeface="Times New Roman"/>
                <a:ea typeface="Times New Roman"/>
              </a:rPr>
              <a:t>от продажи земли. </a:t>
            </a:r>
            <a:endParaRPr lang="ru-RU" b="1" dirty="0" smtClean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 плане 15 235, 8 тыс. рублей в доход бюджета в 2022 году  фактически поступило 15 321,0   тыс. рублей  доходов от продажи земли.   План выполнен на 100,6 %, с темпом роста  к  2021 году  97,2 %.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2022  году  получено 4,3 тысячи рублей </a:t>
            </a:r>
            <a:r>
              <a:rPr lang="ru-RU" b="1" dirty="0">
                <a:latin typeface="Times New Roman"/>
                <a:ea typeface="Times New Roman"/>
              </a:rPr>
              <a:t>процентов за кредит</a:t>
            </a:r>
            <a:r>
              <a:rPr lang="ru-RU" dirty="0">
                <a:latin typeface="Times New Roman"/>
                <a:ea typeface="Times New Roman"/>
              </a:rPr>
              <a:t>, план выполнен на 100,0 </a:t>
            </a:r>
            <a:r>
              <a:rPr lang="ru-RU" dirty="0" smtClean="0">
                <a:latin typeface="Times New Roman"/>
                <a:ea typeface="Times New Roman"/>
              </a:rPr>
              <a:t>%.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 плане 24,0 тыс. рублей в доход бюджета поступило 24,0 тысяч рублей  </a:t>
            </a:r>
            <a:r>
              <a:rPr lang="ru-RU" b="1" dirty="0">
                <a:latin typeface="Times New Roman"/>
                <a:ea typeface="Times New Roman"/>
              </a:rPr>
              <a:t>доходов от перечисления части прибыли муниципальными унитарными предприятиями,</a:t>
            </a:r>
            <a:r>
              <a:rPr lang="ru-RU" dirty="0">
                <a:latin typeface="Times New Roman"/>
                <a:ea typeface="Times New Roman"/>
              </a:rPr>
              <a:t> созданных муниципальными районами.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84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22" y="188640"/>
            <a:ext cx="8229600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Перечень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источников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3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формирующих</a:t>
            </a:r>
            <a:r>
              <a:rPr sz="2000" b="1" spc="3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доходную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часть</a:t>
            </a: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МО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-17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Брюховецкий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район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2</a:t>
            </a:r>
            <a:r>
              <a:rPr sz="2000" b="1" spc="-8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9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году</a:t>
            </a:r>
            <a:endParaRPr sz="2000" dirty="0"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37" y="1301814"/>
            <a:ext cx="1111976" cy="2068185"/>
            <a:chOff x="74676" y="1303019"/>
            <a:chExt cx="1475740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1316735"/>
              <a:ext cx="1475232" cy="2055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79" y="1303019"/>
              <a:ext cx="1362113" cy="19458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8459" y="1301814"/>
            <a:ext cx="1022033" cy="1944475"/>
          </a:xfrm>
          <a:custGeom>
            <a:avLst/>
            <a:gdLst/>
            <a:ahLst/>
            <a:cxnLst/>
            <a:rect l="l" t="t" r="r" b="b"/>
            <a:pathLst>
              <a:path w="1362710" h="1946275">
                <a:moveTo>
                  <a:pt x="1362113" y="0"/>
                </a:moveTo>
                <a:lnTo>
                  <a:pt x="1362113" y="1264919"/>
                </a:lnTo>
                <a:lnTo>
                  <a:pt x="681062" y="1945893"/>
                </a:lnTo>
                <a:lnTo>
                  <a:pt x="0" y="1264919"/>
                </a:lnTo>
                <a:lnTo>
                  <a:pt x="0" y="0"/>
                </a:lnTo>
                <a:lnTo>
                  <a:pt x="681062" y="681101"/>
                </a:lnTo>
                <a:lnTo>
                  <a:pt x="1362113" y="0"/>
                </a:lnTo>
                <a:close/>
              </a:path>
            </a:pathLst>
          </a:custGeom>
          <a:ln w="9525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42723" y="2046108"/>
            <a:ext cx="93392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000" spc="-4" dirty="0">
                <a:latin typeface="Times New Roman"/>
                <a:cs typeface="Times New Roman"/>
              </a:rPr>
              <a:t>Налоговые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9672" y="928850"/>
            <a:ext cx="7954328" cy="1730973"/>
            <a:chOff x="1461452" y="978852"/>
            <a:chExt cx="10605770" cy="1913255"/>
          </a:xfrm>
        </p:grpSpPr>
        <p:sp>
          <p:nvSpPr>
            <p:cNvPr id="10" name="object 10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273538" y="0"/>
                  </a:moveTo>
                  <a:lnTo>
                    <a:pt x="0" y="0"/>
                  </a:lnTo>
                  <a:lnTo>
                    <a:pt x="0" y="1897380"/>
                  </a:lnTo>
                  <a:lnTo>
                    <a:pt x="10273538" y="1897380"/>
                  </a:lnTo>
                  <a:lnTo>
                    <a:pt x="10320262" y="1893950"/>
                  </a:lnTo>
                  <a:lnTo>
                    <a:pt x="10364860" y="1883989"/>
                  </a:lnTo>
                  <a:lnTo>
                    <a:pt x="10406842" y="1867984"/>
                  </a:lnTo>
                  <a:lnTo>
                    <a:pt x="10445717" y="1846427"/>
                  </a:lnTo>
                  <a:lnTo>
                    <a:pt x="10480998" y="1819805"/>
                  </a:lnTo>
                  <a:lnTo>
                    <a:pt x="10512193" y="1788610"/>
                  </a:lnTo>
                  <a:lnTo>
                    <a:pt x="10538815" y="1753329"/>
                  </a:lnTo>
                  <a:lnTo>
                    <a:pt x="10560372" y="1714454"/>
                  </a:lnTo>
                  <a:lnTo>
                    <a:pt x="10576377" y="1672472"/>
                  </a:lnTo>
                  <a:lnTo>
                    <a:pt x="10586338" y="1627874"/>
                  </a:lnTo>
                  <a:lnTo>
                    <a:pt x="10589767" y="1581150"/>
                  </a:lnTo>
                  <a:lnTo>
                    <a:pt x="10589767" y="316230"/>
                  </a:lnTo>
                  <a:lnTo>
                    <a:pt x="10586338" y="269505"/>
                  </a:lnTo>
                  <a:lnTo>
                    <a:pt x="10576377" y="224907"/>
                  </a:lnTo>
                  <a:lnTo>
                    <a:pt x="10560372" y="182925"/>
                  </a:lnTo>
                  <a:lnTo>
                    <a:pt x="10538815" y="144050"/>
                  </a:lnTo>
                  <a:lnTo>
                    <a:pt x="10512193" y="108769"/>
                  </a:lnTo>
                  <a:lnTo>
                    <a:pt x="10480998" y="77574"/>
                  </a:lnTo>
                  <a:lnTo>
                    <a:pt x="10445717" y="50952"/>
                  </a:lnTo>
                  <a:lnTo>
                    <a:pt x="10406842" y="29395"/>
                  </a:lnTo>
                  <a:lnTo>
                    <a:pt x="10364860" y="13390"/>
                  </a:lnTo>
                  <a:lnTo>
                    <a:pt x="10320262" y="3429"/>
                  </a:lnTo>
                  <a:lnTo>
                    <a:pt x="102735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589767" y="316230"/>
                  </a:moveTo>
                  <a:lnTo>
                    <a:pt x="10589767" y="1581150"/>
                  </a:lnTo>
                  <a:lnTo>
                    <a:pt x="10586338" y="1627874"/>
                  </a:lnTo>
                  <a:lnTo>
                    <a:pt x="10576377" y="1672472"/>
                  </a:lnTo>
                  <a:lnTo>
                    <a:pt x="10560372" y="1714454"/>
                  </a:lnTo>
                  <a:lnTo>
                    <a:pt x="10538815" y="1753329"/>
                  </a:lnTo>
                  <a:lnTo>
                    <a:pt x="10512193" y="1788610"/>
                  </a:lnTo>
                  <a:lnTo>
                    <a:pt x="10480998" y="1819805"/>
                  </a:lnTo>
                  <a:lnTo>
                    <a:pt x="10445717" y="1846427"/>
                  </a:lnTo>
                  <a:lnTo>
                    <a:pt x="10406842" y="1867984"/>
                  </a:lnTo>
                  <a:lnTo>
                    <a:pt x="10364860" y="1883989"/>
                  </a:lnTo>
                  <a:lnTo>
                    <a:pt x="10320262" y="1893950"/>
                  </a:lnTo>
                  <a:lnTo>
                    <a:pt x="10273538" y="1897380"/>
                  </a:lnTo>
                  <a:lnTo>
                    <a:pt x="0" y="1897380"/>
                  </a:lnTo>
                  <a:lnTo>
                    <a:pt x="0" y="0"/>
                  </a:lnTo>
                  <a:lnTo>
                    <a:pt x="10273538" y="0"/>
                  </a:lnTo>
                  <a:lnTo>
                    <a:pt x="10320262" y="3429"/>
                  </a:lnTo>
                  <a:lnTo>
                    <a:pt x="10364860" y="13390"/>
                  </a:lnTo>
                  <a:lnTo>
                    <a:pt x="10406842" y="29395"/>
                  </a:lnTo>
                  <a:lnTo>
                    <a:pt x="10445717" y="50952"/>
                  </a:lnTo>
                  <a:lnTo>
                    <a:pt x="10480998" y="77574"/>
                  </a:lnTo>
                  <a:lnTo>
                    <a:pt x="10512193" y="108769"/>
                  </a:lnTo>
                  <a:lnTo>
                    <a:pt x="10538815" y="144050"/>
                  </a:lnTo>
                  <a:lnTo>
                    <a:pt x="10560372" y="182925"/>
                  </a:lnTo>
                  <a:lnTo>
                    <a:pt x="10576377" y="224907"/>
                  </a:lnTo>
                  <a:lnTo>
                    <a:pt x="10586338" y="269505"/>
                  </a:lnTo>
                  <a:lnTo>
                    <a:pt x="10589767" y="31623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7321" y="936031"/>
            <a:ext cx="7714202" cy="1849205"/>
          </a:xfrm>
          <a:prstGeom prst="rect">
            <a:avLst/>
          </a:prstGeom>
        </p:spPr>
        <p:txBody>
          <a:bodyPr vert="horz" wrap="square" lIns="0" tIns="53321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Налог на прибыль организаций, налог на доходы физических лиц, налог  взимаемый в связи с применением упрощенной системы </a:t>
            </a:r>
            <a:r>
              <a:rPr sz="1900" dirty="0" smtClean="0">
                <a:latin typeface="Times New Roman"/>
                <a:cs typeface="Times New Roman"/>
              </a:rPr>
              <a:t>налогообложения,</a:t>
            </a:r>
            <a:r>
              <a:rPr lang="ru-RU" sz="1900" dirty="0" smtClean="0">
                <a:latin typeface="Times New Roman"/>
                <a:cs typeface="Times New Roman"/>
              </a:rPr>
              <a:t> </a:t>
            </a:r>
            <a:r>
              <a:rPr sz="1900" dirty="0" smtClean="0">
                <a:latin typeface="Times New Roman"/>
                <a:cs typeface="Times New Roman"/>
              </a:rPr>
              <a:t>единый </a:t>
            </a:r>
            <a:r>
              <a:rPr sz="1900" dirty="0">
                <a:latin typeface="Times New Roman"/>
                <a:cs typeface="Times New Roman"/>
              </a:rPr>
              <a:t>налог на вменённый доход, единый сельскохозяйственный налог,</a:t>
            </a:r>
            <a:r>
              <a:rPr lang="ru-RU" sz="1900" dirty="0">
                <a:latin typeface="Times New Roman"/>
                <a:cs typeface="Times New Roman"/>
              </a:rPr>
              <a:t> взимаемый в связи с применением патентной системы налогообложения, акцизы  на нефтепродукты, государственная пошлина</a:t>
            </a:r>
          </a:p>
          <a:p>
            <a:pPr marL="202620">
              <a:lnSpc>
                <a:spcPts val="1990"/>
              </a:lnSpc>
            </a:pPr>
            <a:r>
              <a:rPr sz="1900" spc="-4" dirty="0" smtClean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058693"/>
            <a:ext cx="1126446" cy="1960335"/>
            <a:chOff x="123342" y="3061525"/>
            <a:chExt cx="1378585" cy="1962150"/>
          </a:xfrm>
        </p:grpSpPr>
        <p:sp>
          <p:nvSpPr>
            <p:cNvPr id="15" name="object 15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681062" y="681101"/>
                  </a:lnTo>
                  <a:lnTo>
                    <a:pt x="0" y="0"/>
                  </a:lnTo>
                  <a:lnTo>
                    <a:pt x="0" y="1264793"/>
                  </a:lnTo>
                  <a:lnTo>
                    <a:pt x="681062" y="1945894"/>
                  </a:lnTo>
                  <a:lnTo>
                    <a:pt x="1362113" y="1264793"/>
                  </a:lnTo>
                  <a:lnTo>
                    <a:pt x="136211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94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1101"/>
                  </a:lnTo>
                  <a:lnTo>
                    <a:pt x="1362113" y="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3448" y="3841875"/>
            <a:ext cx="940727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170627" marR="4266" indent="-159963">
              <a:lnSpc>
                <a:spcPts val="1041"/>
              </a:lnSpc>
              <a:spcBef>
                <a:spcPts val="256"/>
              </a:spcBef>
            </a:pP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-8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1000" spc="-21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1000" spc="-17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0044" y="3066624"/>
            <a:ext cx="7906227" cy="1263750"/>
            <a:chOff x="1493392" y="3069463"/>
            <a:chExt cx="10541635" cy="1264920"/>
          </a:xfrm>
        </p:grpSpPr>
        <p:sp>
          <p:nvSpPr>
            <p:cNvPr id="19" name="object 19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6"/>
                  </a:lnTo>
                  <a:lnTo>
                    <a:pt x="10423539" y="1243369"/>
                  </a:lnTo>
                  <a:lnTo>
                    <a:pt x="10462683" y="1218486"/>
                  </a:lnTo>
                  <a:lnTo>
                    <a:pt x="10495328" y="1185841"/>
                  </a:lnTo>
                  <a:lnTo>
                    <a:pt x="10520211" y="1146697"/>
                  </a:lnTo>
                  <a:lnTo>
                    <a:pt x="10536068" y="1102320"/>
                  </a:lnTo>
                  <a:lnTo>
                    <a:pt x="10541635" y="1053973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73"/>
                  </a:lnTo>
                  <a:lnTo>
                    <a:pt x="10536068" y="1102320"/>
                  </a:lnTo>
                  <a:lnTo>
                    <a:pt x="10520211" y="1146697"/>
                  </a:lnTo>
                  <a:lnTo>
                    <a:pt x="10495328" y="1185841"/>
                  </a:lnTo>
                  <a:lnTo>
                    <a:pt x="10462683" y="1218486"/>
                  </a:lnTo>
                  <a:lnTo>
                    <a:pt x="10423539" y="1243369"/>
                  </a:lnTo>
                  <a:lnTo>
                    <a:pt x="10379162" y="1259226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33393" y="3180133"/>
            <a:ext cx="7636669" cy="1078147"/>
          </a:xfrm>
          <a:prstGeom prst="rect">
            <a:avLst/>
          </a:prstGeom>
        </p:spPr>
        <p:txBody>
          <a:bodyPr vert="horz" wrap="square" lIns="0" tIns="51720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6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Доходы от использования муниципального имущества, штрафы, доходы от  продажи муниципального имущества, доходы от оказания платных услуг, плата  за негативное воздействие на окружающую среду, платежи МУПов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485" y="4826674"/>
            <a:ext cx="1156327" cy="2026948"/>
            <a:chOff x="74676" y="4831143"/>
            <a:chExt cx="1475740" cy="20288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4849366"/>
              <a:ext cx="1475232" cy="2010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79" y="4835905"/>
              <a:ext cx="1362113" cy="19458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1279" y="4835905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6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0974"/>
                  </a:lnTo>
                  <a:lnTo>
                    <a:pt x="1362113" y="0"/>
                  </a:lnTo>
                  <a:close/>
                </a:path>
              </a:pathLst>
            </a:custGeom>
            <a:ln w="9525">
              <a:solidFill>
                <a:srgbClr val="5DCE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9283" y="5487463"/>
            <a:ext cx="993210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83181" marR="4266" indent="-73050">
              <a:lnSpc>
                <a:spcPts val="1041"/>
              </a:lnSpc>
              <a:spcBef>
                <a:spcPts val="256"/>
              </a:spcBef>
            </a:pPr>
            <a:r>
              <a:rPr sz="1000" spc="-8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17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4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ые  </a:t>
            </a:r>
            <a:r>
              <a:rPr sz="1000" spc="-4" dirty="0">
                <a:latin typeface="Times New Roman"/>
                <a:cs typeface="Times New Roman"/>
              </a:rPr>
              <a:t>поступления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14091" y="4823502"/>
            <a:ext cx="7918133" cy="1279610"/>
            <a:chOff x="1485455" y="4827968"/>
            <a:chExt cx="10557510" cy="1280795"/>
          </a:xfrm>
        </p:grpSpPr>
        <p:sp>
          <p:nvSpPr>
            <p:cNvPr id="28" name="object 28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5"/>
                  </a:lnTo>
                  <a:lnTo>
                    <a:pt x="10423539" y="1243365"/>
                  </a:lnTo>
                  <a:lnTo>
                    <a:pt x="10462683" y="1218479"/>
                  </a:lnTo>
                  <a:lnTo>
                    <a:pt x="10495328" y="1185832"/>
                  </a:lnTo>
                  <a:lnTo>
                    <a:pt x="10520211" y="1146691"/>
                  </a:lnTo>
                  <a:lnTo>
                    <a:pt x="10536068" y="1102320"/>
                  </a:lnTo>
                  <a:lnTo>
                    <a:pt x="10541635" y="1053985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85"/>
                  </a:lnTo>
                  <a:lnTo>
                    <a:pt x="10536068" y="1102320"/>
                  </a:lnTo>
                  <a:lnTo>
                    <a:pt x="10520211" y="1146691"/>
                  </a:lnTo>
                  <a:lnTo>
                    <a:pt x="10495328" y="1185832"/>
                  </a:lnTo>
                  <a:lnTo>
                    <a:pt x="10462683" y="1218479"/>
                  </a:lnTo>
                  <a:lnTo>
                    <a:pt x="10423539" y="1243365"/>
                  </a:lnTo>
                  <a:lnTo>
                    <a:pt x="10379162" y="1259225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33393" y="4945499"/>
            <a:ext cx="7636669" cy="821129"/>
          </a:xfrm>
          <a:prstGeom prst="rect">
            <a:avLst/>
          </a:prstGeom>
        </p:spPr>
        <p:txBody>
          <a:bodyPr vert="horz" wrap="square" lIns="0" tIns="51188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3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дотации, субвенции, субсидии, иные межбюджетные трансферты, прочие  безвозмездные поступления, доходы от возвратов остатков субсидий и  субвенций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2996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692696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sz="1900" b="1" dirty="0">
                <a:latin typeface="Times New Roman"/>
                <a:ea typeface="Times New Roman"/>
              </a:rPr>
              <a:t>Безвозмездные поступления</a:t>
            </a:r>
            <a:endParaRPr lang="ru-RU" sz="19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 </a:t>
            </a:r>
            <a:endParaRPr lang="ru-RU" sz="19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Общая сумма безвозмездных поступлений в местный бюджет из </a:t>
            </a:r>
            <a:r>
              <a:rPr lang="ru-RU" sz="1900" dirty="0" smtClean="0">
                <a:latin typeface="Times New Roman"/>
                <a:ea typeface="Times New Roman"/>
              </a:rPr>
              <a:t>бюджетов </a:t>
            </a:r>
            <a:r>
              <a:rPr lang="ru-RU" sz="1900" dirty="0">
                <a:latin typeface="Times New Roman"/>
                <a:ea typeface="Times New Roman"/>
              </a:rPr>
              <a:t>других уровней бюджетной системы Российской Федерации в 2022 году составила 1 020 368,7 тыс. рублей, или 99,8 % к уточнённому бюджетному назначению. Сумма безвозмездных поступлений к анализу за 2021 год уменьшилась на 99773,0 тыс. рублей, то есть на 9,7%.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По видам безвозмездные поступления характеризуются следующими направлениями: 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1.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 на выравнивание уровня бюджетной обеспеченности</a:t>
            </a:r>
            <a:r>
              <a:rPr lang="ru-RU" sz="1900" dirty="0">
                <a:latin typeface="Times New Roman"/>
                <a:ea typeface="Times New Roman"/>
              </a:rPr>
              <a:t> составили в сумме 133611,2 тыс. рублей, или 100 % к назначенной по бюджету сумме. 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 на поддержку мер по обеспечению сбалансированности бюджетов</a:t>
            </a:r>
            <a:r>
              <a:rPr lang="ru-RU" sz="1900" dirty="0">
                <a:latin typeface="Times New Roman"/>
                <a:ea typeface="Times New Roman"/>
              </a:rPr>
              <a:t> в сумме 4921,4 тыс. рублей, или  100 % к назначенной по бюджету сумме. 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 Прочие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</a:t>
            </a:r>
            <a:r>
              <a:rPr lang="ru-RU" sz="1900" dirty="0">
                <a:latin typeface="Times New Roman"/>
                <a:ea typeface="Times New Roman"/>
              </a:rPr>
              <a:t> в сумме    6065,6 тыс. рублей, или 100 % к назначенной по бюджету сумме. </a:t>
            </a:r>
            <a:endParaRPr lang="ru-RU" sz="19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38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76267"/>
              </p:ext>
            </p:extLst>
          </p:nvPr>
        </p:nvGraphicFramePr>
        <p:xfrm>
          <a:off x="1187624" y="836712"/>
          <a:ext cx="777505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7710" y="62068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Субсидии местному бюджету от других бюджетов бюджетной системы Российской Федерации на исполнение переданных полномочий в 2022 году поступили в сумме 179 036,5 тыс. рублей, или 99,9% к уточненному бюджету на 2022 год. По сравнению с утверждённой в бюджете суммой, фактически местный бюджет получил субсидий на 9,3 тыс. рублей меньше, а именно: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субсидии по комплексному развитию сельских территорий (</a:t>
            </a:r>
            <a:r>
              <a:rPr lang="ru-RU" dirty="0" smtClean="0">
                <a:latin typeface="Times New Roman"/>
                <a:ea typeface="Times New Roman"/>
              </a:rPr>
              <a:t>реконструкция </a:t>
            </a:r>
            <a:r>
              <a:rPr lang="ru-RU" dirty="0">
                <a:latin typeface="Times New Roman"/>
                <a:ea typeface="Times New Roman"/>
              </a:rPr>
              <a:t>МАОУ СОШ № 3 по адресу: ст. Брюховецкая, ул. Димитрова, 46, с увеличением вместимости и выделением блока начального образования на 400 мест (3 этап. Блок начального образования на 400 мест </a:t>
            </a:r>
            <a:r>
              <a:rPr lang="ru-RU" dirty="0" smtClean="0">
                <a:latin typeface="Times New Roman"/>
                <a:ea typeface="Times New Roman"/>
              </a:rPr>
              <a:t> ст. Брюховецкая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ул. Димитрова, 46,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район, Краснодарский край) в сумме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9,2 тыс. рублей.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субсидии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dirty="0">
                <a:latin typeface="Times New Roman"/>
                <a:ea typeface="Times New Roman"/>
              </a:rPr>
              <a:t>предоставление социальных выплат 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</a:t>
            </a:r>
            <a:r>
              <a:rPr lang="ru-RU" dirty="0" smtClean="0">
                <a:latin typeface="Times New Roman"/>
                <a:ea typeface="Times New Roman"/>
              </a:rPr>
              <a:t>Российской </a:t>
            </a:r>
            <a:r>
              <a:rPr lang="ru-RU" dirty="0">
                <a:latin typeface="Times New Roman"/>
                <a:ea typeface="Times New Roman"/>
              </a:rPr>
              <a:t>Федерации «Обеспечение доступным и комфортным жильем и </a:t>
            </a:r>
            <a:r>
              <a:rPr lang="ru-RU" dirty="0" smtClean="0">
                <a:latin typeface="Times New Roman"/>
                <a:ea typeface="Times New Roman"/>
              </a:rPr>
              <a:t>коммунальными </a:t>
            </a:r>
            <a:r>
              <a:rPr lang="ru-RU" dirty="0">
                <a:latin typeface="Times New Roman"/>
                <a:ea typeface="Times New Roman"/>
              </a:rPr>
              <a:t>услугами граждан Российской Федерации» в сумме 0,1 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1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30117"/>
              </p:ext>
            </p:extLst>
          </p:nvPr>
        </p:nvGraphicFramePr>
        <p:xfrm>
          <a:off x="1187625" y="392906"/>
          <a:ext cx="7776864" cy="606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63284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Территория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район </a:t>
            </a:r>
            <a:r>
              <a:rPr lang="ru-RU" sz="1600" dirty="0" smtClean="0">
                <a:latin typeface="Times New Roman"/>
                <a:ea typeface="Times New Roman"/>
              </a:rPr>
              <a:t>в 2021 году не </a:t>
            </a:r>
            <a:r>
              <a:rPr lang="ru-RU" sz="1600" dirty="0">
                <a:latin typeface="Times New Roman"/>
                <a:ea typeface="Times New Roman"/>
              </a:rPr>
              <a:t>претерпела изменений - 1 376 квадратных километров, 8 сельских поселений, 33 населенных пункта.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Площадь сельскохозяйственных угодий 105 тысяч гектаров, в том числе пашни – 102 тысячи гектаров.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Численность населения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46,5 </a:t>
            </a:r>
            <a:r>
              <a:rPr lang="ru-RU" sz="1600" dirty="0">
                <a:latin typeface="Times New Roman"/>
                <a:ea typeface="Times New Roman"/>
              </a:rPr>
              <a:t>тысяч человек, из них в экономике занято </a:t>
            </a:r>
            <a:r>
              <a:rPr lang="ru-RU" sz="1600" dirty="0" smtClean="0">
                <a:latin typeface="Times New Roman"/>
                <a:ea typeface="Times New Roman"/>
              </a:rPr>
              <a:t>18,9 </a:t>
            </a:r>
            <a:r>
              <a:rPr lang="ru-RU" sz="1600" dirty="0">
                <a:latin typeface="Times New Roman"/>
                <a:ea typeface="Times New Roman"/>
              </a:rPr>
              <a:t>тысяч человек. 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Основа любых начинаний – это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экономика.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целом экономика района характеризуется положительной динамикой во всех ее отраслях.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Именно цифры бюджета определяют наши возможности. Здесь у нас есть две главных задачи: повышение реальных доходов жителей и обеспечение стабильных темпов экономического роста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  </a:t>
            </a:r>
            <a:r>
              <a:rPr lang="ru-RU" sz="1600" dirty="0">
                <a:latin typeface="Times New Roman"/>
                <a:ea typeface="Times New Roman"/>
              </a:rPr>
              <a:t>Бюджет муниципального образования </a:t>
            </a:r>
            <a:r>
              <a:rPr lang="ru-RU" sz="1600" dirty="0" err="1">
                <a:latin typeface="Times New Roman"/>
                <a:ea typeface="Times New Roman"/>
              </a:rPr>
              <a:t>Брюховецкий</a:t>
            </a:r>
            <a:r>
              <a:rPr lang="ru-RU" sz="1600" dirty="0">
                <a:latin typeface="Times New Roman"/>
                <a:ea typeface="Times New Roman"/>
              </a:rPr>
              <a:t> район на 2022 год был принят 25 ноября 2021 года.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         Первоначальные </a:t>
            </a:r>
            <a:r>
              <a:rPr lang="ru-RU" sz="1600" dirty="0">
                <a:latin typeface="Times New Roman"/>
                <a:ea typeface="Times New Roman"/>
              </a:rPr>
              <a:t>основные характеристики бюджета были утверждены в общем объеме доходов в сумме 1 239 027,0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тыс. рублей и объеме расходов        1 238 283,0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тыс. рублей.	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         В  течение 2022 года при исполнении бюджета муниципального образования  из краевого бюджета поступали дополнительные денежные средства в виде межбюджетных трансфертов, а также за счет перевыполнения плановых назначений по налоговым и неналоговым доходам.  В 2022 году на  17 сессиях Совета муниципального образования вносились изменения в решение о бюджете на 2022 </a:t>
            </a:r>
            <a:r>
              <a:rPr lang="ru-RU" sz="1600" dirty="0" smtClean="0">
                <a:latin typeface="Times New Roman"/>
                <a:ea typeface="Times New Roman"/>
              </a:rPr>
              <a:t>год.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Таким </a:t>
            </a:r>
            <a:r>
              <a:rPr lang="ru-RU" sz="1600" dirty="0">
                <a:latin typeface="Times New Roman"/>
                <a:ea typeface="Times New Roman"/>
              </a:rPr>
              <a:t>образом на конец 2022 года плановый объем местного бюджета по доходам составил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1 497 724,8 </a:t>
            </a:r>
            <a:r>
              <a:rPr lang="ru-RU" sz="1600" dirty="0">
                <a:latin typeface="Times New Roman"/>
                <a:ea typeface="Times New Roman"/>
              </a:rPr>
              <a:t>тыс. рублей, по расходам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1 543 490,9 </a:t>
            </a:r>
            <a:r>
              <a:rPr lang="ru-RU" sz="1600" dirty="0">
                <a:latin typeface="Times New Roman"/>
                <a:ea typeface="Times New Roman"/>
              </a:rPr>
              <a:t>тыс. </a:t>
            </a:r>
            <a:r>
              <a:rPr lang="ru-RU" sz="1600" dirty="0" smtClean="0">
                <a:latin typeface="Times New Roman"/>
                <a:ea typeface="Times New Roman"/>
              </a:rPr>
              <a:t>рублей</a:t>
            </a:r>
            <a:r>
              <a:rPr lang="ru-RU" sz="1600" dirty="0">
                <a:latin typeface="Times New Roman"/>
                <a:ea typeface="Times New Roman"/>
              </a:rPr>
              <a:t>, источники финансирования дефицита бюджета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45 766,1 </a:t>
            </a:r>
            <a:r>
              <a:rPr lang="ru-RU" sz="1600" dirty="0">
                <a:latin typeface="Times New Roman"/>
                <a:ea typeface="Times New Roman"/>
              </a:rPr>
              <a:t>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99288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 3. </a:t>
            </a:r>
            <a:r>
              <a:rPr lang="ru-RU" sz="1500" dirty="0">
                <a:latin typeface="Times New Roman"/>
                <a:ea typeface="Times New Roman"/>
              </a:rPr>
              <a:t>Субвенции местному бюджету от других бюджетов бюджетной </a:t>
            </a:r>
            <a:r>
              <a:rPr lang="ru-RU" sz="1500" dirty="0" smtClean="0">
                <a:latin typeface="Times New Roman"/>
                <a:ea typeface="Times New Roman"/>
              </a:rPr>
              <a:t>системы </a:t>
            </a:r>
            <a:r>
              <a:rPr lang="ru-RU" sz="1500" dirty="0">
                <a:latin typeface="Times New Roman"/>
                <a:ea typeface="Times New Roman"/>
              </a:rPr>
              <a:t>Российской Федерации в 2022 году поступили в сумме 685203,1 тыс. </a:t>
            </a:r>
            <a:r>
              <a:rPr lang="ru-RU" sz="1500" dirty="0" smtClean="0">
                <a:latin typeface="Times New Roman"/>
                <a:ea typeface="Times New Roman"/>
              </a:rPr>
              <a:t>рублей</a:t>
            </a:r>
            <a:r>
              <a:rPr lang="ru-RU" sz="1500" dirty="0">
                <a:latin typeface="Times New Roman"/>
                <a:ea typeface="Times New Roman"/>
              </a:rPr>
              <a:t>, или 99,7 % к уточненному бюджету. Местный бюджет недополучил субвенций на сумму 2101,2 тыс. рублей в связи с уменьшением численности получателей выплат, пособий и компенсаций по сравнению с запланированным объемом ассигнований, а именно: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субвенции на содержание ребенка в семье опекуна и приемной семье, а также вознаграждение, причитающееся приемному родителю в сумме 670,6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субвенция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 в сумме 39,3 тыс. рублей;</a:t>
            </a:r>
          </a:p>
          <a:p>
            <a:pPr indent="45720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субвенции бюджетам муниципальных районов на осуществление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142,3 тыс. рублей;</a:t>
            </a:r>
          </a:p>
          <a:p>
            <a:pPr indent="45720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субвенции по предоставлению жилых помещений детям-сиротам и детям, оставшимся без попечения родителей, и лицам из их числа по договорам найма специализированных жилых помещений в сумме 0,1 тыс. рублей;</a:t>
            </a:r>
          </a:p>
          <a:p>
            <a:pPr indent="45720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субвенции  на выплаты единовременного пособия детям-сиротам и детям, оставшимся без попечения родителей, и лицам из их числа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приобретаемых за счет средств краевого бюджета в сумме 15,6 тыс. рублей</a:t>
            </a:r>
            <a:r>
              <a:rPr lang="ru-RU" sz="1500" dirty="0" smtClean="0">
                <a:latin typeface="Times New Roman"/>
                <a:ea typeface="Times New Roman"/>
              </a:rPr>
              <a:t>;</a:t>
            </a:r>
            <a:endParaRPr lang="ru-RU" sz="15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65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субвенции по опеке и попечительству в отношении несовершеннолетних в сумме 548,7 тыс. рублей;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субвенции по созданию и организации деятельности комиссий по делам несовершеннолетних и защите их прав в сумме 16,2 тыс. рублей;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субвенции по формированию и утверждению списков граждан Российской Федерации,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 Российской Федерации, погибших (умерших) в результате этих чрезвычайных ситуаций в сумме 126,0 тыс. рублей;</a:t>
            </a:r>
          </a:p>
          <a:p>
            <a:pPr lvl="0" indent="45720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субвенции по обеспечению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 в сумме 532,1 тыс. рублей;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субвенции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по предоставлению социальной поддержки отдельным категориям работников муниципальных физкультурно спортивных организаций отрасли «Физическая культура и спорт» и муниципальных организаций дополнительного образования, реализующих дополнительные общеобразовательные программы в области физической культуры и спорта, отрасли «Образование» в сумме 10,4 тыс. рублей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285750" lvl="0" indent="-285750" algn="just">
              <a:buFontTx/>
              <a:buChar char="-"/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4. Иные межбюджетные трансферты местному бюджету в 2022 году поступили в сумме 11530,9 тыс. рублей, или 100% к уточненному бюджету.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137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59850"/>
            <a:ext cx="8568951" cy="142707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0" indent="0" algn="ctr">
              <a:spcBef>
                <a:spcPts val="88"/>
              </a:spcBef>
              <a:buNone/>
            </a:pPr>
            <a:r>
              <a:rPr kern="0" spc="-13" dirty="0">
                <a:solidFill>
                  <a:srgbClr val="002060"/>
                </a:solidFill>
                <a:effectLst/>
                <a:latin typeface=""/>
              </a:rPr>
              <a:t>Структура</a:t>
            </a:r>
            <a:r>
              <a:rPr kern="0" spc="-42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34" dirty="0">
                <a:solidFill>
                  <a:srgbClr val="002060"/>
                </a:solidFill>
                <a:effectLst/>
                <a:latin typeface=""/>
              </a:rPr>
              <a:t>доходов</a:t>
            </a:r>
            <a:r>
              <a:rPr kern="0" spc="-8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21" dirty="0" smtClean="0">
                <a:solidFill>
                  <a:srgbClr val="002060"/>
                </a:solidFill>
                <a:effectLst/>
                <a:latin typeface=""/>
              </a:rPr>
              <a:t>бюджета</a:t>
            </a:r>
            <a: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  <a:t/>
            </a:r>
            <a:b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</a:br>
            <a:r>
              <a:rPr kern="0" spc="-29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МО</a:t>
            </a:r>
            <a:r>
              <a:rPr kern="0" spc="-4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lang="ru-RU" kern="0" spc="-4" dirty="0" smtClean="0">
                <a:solidFill>
                  <a:srgbClr val="002060"/>
                </a:solidFill>
                <a:effectLst/>
                <a:latin typeface=""/>
              </a:rPr>
              <a:t>Брюховецкий</a:t>
            </a:r>
            <a:r>
              <a:rPr kern="0" spc="-8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район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8814" y="1495282"/>
            <a:ext cx="245504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2400" b="1" spc="-4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b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sz="2400" b="1" spc="-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46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6094" y="3912293"/>
            <a:ext cx="531971" cy="1350030"/>
          </a:xfrm>
          <a:custGeom>
            <a:avLst/>
            <a:gdLst/>
            <a:ahLst/>
            <a:cxnLst/>
            <a:rect l="l" t="t" r="r" b="b"/>
            <a:pathLst>
              <a:path w="709295" h="1351279">
                <a:moveTo>
                  <a:pt x="0" y="0"/>
                </a:moveTo>
                <a:lnTo>
                  <a:pt x="354583" y="0"/>
                </a:lnTo>
                <a:lnTo>
                  <a:pt x="354583" y="1351280"/>
                </a:lnTo>
                <a:lnTo>
                  <a:pt x="709294" y="1351280"/>
                </a:lnTo>
              </a:path>
              <a:path w="709295" h="1351279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15875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575274" y="1705984"/>
            <a:ext cx="1354931" cy="4412620"/>
            <a:chOff x="3419157" y="1143165"/>
            <a:chExt cx="1806575" cy="5509895"/>
          </a:xfrm>
        </p:grpSpPr>
        <p:sp>
          <p:nvSpPr>
            <p:cNvPr id="7" name="object 7"/>
            <p:cNvSpPr/>
            <p:nvPr/>
          </p:nvSpPr>
          <p:spPr>
            <a:xfrm>
              <a:off x="4508119" y="2546603"/>
              <a:ext cx="709295" cy="1351915"/>
            </a:xfrm>
            <a:custGeom>
              <a:avLst/>
              <a:gdLst/>
              <a:ahLst/>
              <a:cxnLst/>
              <a:rect l="l" t="t" r="r" b="b"/>
              <a:pathLst>
                <a:path w="709295" h="1351914">
                  <a:moveTo>
                    <a:pt x="0" y="1351407"/>
                  </a:moveTo>
                  <a:lnTo>
                    <a:pt x="354583" y="1351407"/>
                  </a:lnTo>
                  <a:lnTo>
                    <a:pt x="354583" y="0"/>
                  </a:lnTo>
                  <a:lnTo>
                    <a:pt x="709294" y="0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1081087" y="0"/>
                  </a:moveTo>
                  <a:lnTo>
                    <a:pt x="0" y="0"/>
                  </a:lnTo>
                  <a:lnTo>
                    <a:pt x="0" y="5493639"/>
                  </a:lnTo>
                  <a:lnTo>
                    <a:pt x="1081087" y="5493639"/>
                  </a:lnTo>
                  <a:lnTo>
                    <a:pt x="108108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0" y="5493639"/>
                  </a:moveTo>
                  <a:lnTo>
                    <a:pt x="1081087" y="5493639"/>
                  </a:lnTo>
                  <a:lnTo>
                    <a:pt x="1081087" y="0"/>
                  </a:lnTo>
                  <a:lnTo>
                    <a:pt x="0" y="0"/>
                  </a:lnTo>
                  <a:lnTo>
                    <a:pt x="0" y="549363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51398" y="1495282"/>
            <a:ext cx="666849" cy="4369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664">
              <a:lnSpc>
                <a:spcPts val="5219"/>
              </a:lnSpc>
            </a:pPr>
            <a:r>
              <a:rPr sz="4700" spc="-71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4700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9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8756" y="2140897"/>
            <a:ext cx="4465652" cy="3724120"/>
            <a:chOff x="5038344" y="2142879"/>
            <a:chExt cx="3968496" cy="3727568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900" y="2142879"/>
              <a:ext cx="3680459" cy="1188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928" y="3319271"/>
              <a:ext cx="3767328" cy="1193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4672583"/>
              <a:ext cx="3968496" cy="11978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04868" y="2415167"/>
            <a:ext cx="4123516" cy="3115553"/>
          </a:xfrm>
          <a:prstGeom prst="rect">
            <a:avLst/>
          </a:prstGeom>
        </p:spPr>
        <p:txBody>
          <a:bodyPr vert="horz" wrap="square" lIns="0" tIns="50122" rIns="0" bIns="0" rtlCol="0">
            <a:spAutoFit/>
          </a:bodyPr>
          <a:lstStyle/>
          <a:p>
            <a:pPr marL="148765" marR="141301" algn="ctr">
              <a:lnSpc>
                <a:spcPts val="1915"/>
              </a:lnSpc>
              <a:spcBef>
                <a:spcPts val="395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472,5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2778" marR="84780" algn="ctr">
              <a:lnSpc>
                <a:spcPts val="1915"/>
              </a:lnSpc>
              <a:spcBef>
                <a:spcPts val="4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53,7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Безвозмездные</a:t>
            </a:r>
            <a:r>
              <a:rPr spc="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 </a:t>
            </a:r>
            <a:r>
              <a:rPr spc="-4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других</a:t>
            </a:r>
            <a:r>
              <a:rPr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уровней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бюджетной</a:t>
            </a:r>
            <a:r>
              <a:rPr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pc="-8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lang="ru-RU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1020,4 млн. руб.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9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8775" y="1799561"/>
            <a:ext cx="6998780" cy="584813"/>
            <a:chOff x="2039874" y="1801736"/>
            <a:chExt cx="9331706" cy="585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4" y="1801736"/>
              <a:ext cx="9331706" cy="58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297" y="1809381"/>
              <a:ext cx="8980297" cy="52437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0837" y="1925314"/>
            <a:ext cx="64215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600" spc="-38" dirty="0">
                <a:latin typeface="Microsoft Sans Serif"/>
                <a:cs typeface="Microsoft Sans Serif"/>
              </a:rPr>
              <a:t>Установлены</a:t>
            </a:r>
            <a:r>
              <a:rPr sz="1600" spc="13" dirty="0">
                <a:latin typeface="Microsoft Sans Serif"/>
                <a:cs typeface="Microsoft Sans Serif"/>
              </a:rPr>
              <a:t> </a:t>
            </a:r>
            <a:r>
              <a:rPr sz="1600" spc="-13" dirty="0">
                <a:latin typeface="Microsoft Sans Serif"/>
                <a:cs typeface="Microsoft Sans Serif"/>
              </a:rPr>
              <a:t>Налоговым</a:t>
            </a:r>
            <a:r>
              <a:rPr sz="1600" spc="-4" dirty="0">
                <a:latin typeface="Microsoft Sans Serif"/>
                <a:cs typeface="Microsoft Sans Serif"/>
              </a:rPr>
              <a:t> </a:t>
            </a:r>
            <a:r>
              <a:rPr sz="1600" spc="-34" dirty="0">
                <a:latin typeface="Microsoft Sans Serif"/>
                <a:cs typeface="Microsoft Sans Serif"/>
              </a:rPr>
              <a:t>кодексом</a:t>
            </a:r>
            <a:r>
              <a:rPr sz="1600" spc="17" dirty="0">
                <a:latin typeface="Microsoft Sans Serif"/>
                <a:cs typeface="Microsoft Sans Serif"/>
              </a:rPr>
              <a:t> </a:t>
            </a:r>
            <a:r>
              <a:rPr sz="1600" spc="-29" dirty="0">
                <a:latin typeface="Microsoft Sans Serif"/>
                <a:cs typeface="Microsoft Sans Serif"/>
              </a:rPr>
              <a:t>Российской</a:t>
            </a:r>
            <a:r>
              <a:rPr sz="1600" spc="118" dirty="0">
                <a:latin typeface="Microsoft Sans Serif"/>
                <a:cs typeface="Microsoft Sans Serif"/>
              </a:rPr>
              <a:t> </a:t>
            </a:r>
            <a:r>
              <a:rPr sz="1600" spc="-34" dirty="0">
                <a:latin typeface="Microsoft Sans Serif"/>
                <a:cs typeface="Microsoft Sans Serif"/>
              </a:rPr>
              <a:t>Федерации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8717" y="255871"/>
            <a:ext cx="6827044" cy="790478"/>
            <a:chOff x="1558289" y="256108"/>
            <a:chExt cx="9102725" cy="791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289" y="256108"/>
              <a:ext cx="9079865" cy="791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081" y="282028"/>
              <a:ext cx="8988425" cy="73320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200" y="276455"/>
            <a:ext cx="8229600" cy="549148"/>
          </a:xfrm>
          <a:prstGeom prst="rect">
            <a:avLst/>
          </a:prstGeom>
        </p:spPr>
        <p:txBody>
          <a:bodyPr vert="horz" wrap="square" lIns="0" tIns="56157" rIns="0" bIns="0" rtlCol="0">
            <a:spAutoFit/>
          </a:bodyPr>
          <a:lstStyle/>
          <a:p>
            <a:pPr marL="0" indent="0" algn="ctr">
              <a:spcBef>
                <a:spcPts val="80"/>
              </a:spcBef>
              <a:buNone/>
            </a:pP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НАЛОГИ</a:t>
            </a:r>
            <a:r>
              <a:rPr sz="1600" b="1" spc="-5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sz="1600" b="1" spc="-29" dirty="0">
                <a:solidFill>
                  <a:schemeClr val="tx1"/>
                </a:solidFill>
                <a:effectLst/>
              </a:rPr>
              <a:t>обязательные</a:t>
            </a:r>
            <a:r>
              <a:rPr sz="1600" b="1" spc="-55" dirty="0">
                <a:solidFill>
                  <a:schemeClr val="tx1"/>
                </a:solidFill>
                <a:effectLst/>
              </a:rPr>
              <a:t> </a:t>
            </a:r>
            <a:r>
              <a:rPr sz="1600" b="1" spc="-21" dirty="0">
                <a:solidFill>
                  <a:schemeClr val="tx1"/>
                </a:solidFill>
                <a:effectLst/>
              </a:rPr>
              <a:t>платежи</a:t>
            </a:r>
            <a:r>
              <a:rPr sz="1600" b="1" spc="-71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юридических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и</a:t>
            </a:r>
            <a:r>
              <a:rPr sz="1600" b="1" spc="-8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физических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лиц</a:t>
            </a:r>
            <a:r>
              <a:rPr sz="1600" b="1" spc="-29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в</a:t>
            </a:r>
            <a:r>
              <a:rPr sz="1600" b="1" spc="294" dirty="0">
                <a:solidFill>
                  <a:schemeClr val="tx1"/>
                </a:solidFill>
                <a:effectLst/>
              </a:rPr>
              <a:t> </a:t>
            </a:r>
            <a:r>
              <a:rPr sz="1600" b="1" spc="-42" dirty="0">
                <a:solidFill>
                  <a:schemeClr val="tx1"/>
                </a:solidFill>
                <a:effectLst/>
              </a:rPr>
              <a:t>бюджет</a:t>
            </a:r>
            <a:endParaRPr sz="1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357" y="2486895"/>
            <a:ext cx="2908934" cy="4032961"/>
            <a:chOff x="394157" y="2525890"/>
            <a:chExt cx="3878579" cy="40366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895" y="2525890"/>
              <a:ext cx="3370707" cy="40364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157" y="2533484"/>
              <a:ext cx="3878579" cy="39023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2476" y="1136105"/>
            <a:ext cx="2737009" cy="822832"/>
            <a:chOff x="509968" y="1137157"/>
            <a:chExt cx="3649345" cy="82359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968" y="1137157"/>
              <a:ext cx="3648964" cy="544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500" y="1721053"/>
              <a:ext cx="2531491" cy="2393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628" y="1608150"/>
              <a:ext cx="2515235" cy="2256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5494" y="1661032"/>
              <a:ext cx="2372995" cy="120014"/>
            </a:xfrm>
            <a:custGeom>
              <a:avLst/>
              <a:gdLst/>
              <a:ahLst/>
              <a:cxnLst/>
              <a:rect l="l" t="t" r="r" b="b"/>
              <a:pathLst>
                <a:path w="2372995" h="120014">
                  <a:moveTo>
                    <a:pt x="2372715" y="0"/>
                  </a:moveTo>
                  <a:lnTo>
                    <a:pt x="0" y="0"/>
                  </a:lnTo>
                  <a:lnTo>
                    <a:pt x="1186281" y="119506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546" y="1217968"/>
              <a:ext cx="3063874" cy="4024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1114" y="2780928"/>
            <a:ext cx="2472337" cy="3086175"/>
          </a:xfrm>
          <a:prstGeom prst="rect">
            <a:avLst/>
          </a:prstGeom>
        </p:spPr>
        <p:txBody>
          <a:bodyPr vert="horz" wrap="square" lIns="0" tIns="9598" rIns="0" bIns="0" rtlCol="0">
            <a:spAutoFit/>
          </a:bodyPr>
          <a:lstStyle/>
          <a:p>
            <a:pPr marL="10664" marR="4266">
              <a:lnSpc>
                <a:spcPct val="101200"/>
              </a:lnSpc>
              <a:spcBef>
                <a:spcPts val="76"/>
              </a:spcBef>
            </a:pPr>
            <a:r>
              <a:rPr sz="1400" spc="4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обязательны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к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уплате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всей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территории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Российской </a:t>
            </a:r>
            <a:r>
              <a:rPr sz="1400" spc="-8" dirty="0">
                <a:latin typeface="Times New Roman"/>
                <a:cs typeface="Times New Roman"/>
              </a:rPr>
              <a:t> Федерации,</a:t>
            </a:r>
            <a:r>
              <a:rPr sz="1400" spc="3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например:</a:t>
            </a:r>
          </a:p>
          <a:p>
            <a:pPr marL="10664" marR="548673">
              <a:lnSpc>
                <a:spcPct val="101299"/>
              </a:lnSpc>
              <a:spcBef>
                <a:spcPts val="340"/>
              </a:spcBef>
              <a:buSzPct val="94117"/>
              <a:buAutoNum type="arabicParenR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добавленную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стоимость;</a:t>
            </a:r>
            <a:endParaRPr sz="1400" dirty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dirty="0">
                <a:latin typeface="Times New Roman"/>
                <a:cs typeface="Times New Roman"/>
              </a:rPr>
              <a:t>акцизы;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spc="4" dirty="0" smtClean="0">
                <a:latin typeface="Times New Roman"/>
                <a:cs typeface="Times New Roman"/>
              </a:rPr>
              <a:t> налог</a:t>
            </a:r>
            <a:r>
              <a:rPr sz="1400" spc="-59" dirty="0" smtClean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лиц;</a:t>
            </a:r>
            <a:endParaRPr sz="1400" dirty="0">
              <a:latin typeface="Times New Roman"/>
              <a:cs typeface="Times New Roman"/>
            </a:endParaRPr>
          </a:p>
          <a:p>
            <a:pPr marL="164229" indent="-154098">
              <a:spcBef>
                <a:spcPts val="21"/>
              </a:spcBef>
              <a:buSzPct val="94117"/>
              <a:buAutoNum type="arabicParenR" startAt="4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прибыль</a:t>
            </a:r>
            <a:endParaRPr sz="1400" dirty="0">
              <a:latin typeface="Times New Roman"/>
              <a:cs typeface="Times New Roman"/>
            </a:endParaRPr>
          </a:p>
          <a:p>
            <a:pPr marL="10664">
              <a:spcBef>
                <a:spcPts val="21"/>
              </a:spcBef>
            </a:pPr>
            <a:r>
              <a:rPr sz="1400" spc="-4" dirty="0">
                <a:latin typeface="Times New Roman"/>
                <a:cs typeface="Times New Roman"/>
              </a:rPr>
              <a:t>организаций;</a:t>
            </a:r>
            <a:endParaRPr sz="1400" dirty="0">
              <a:latin typeface="Times New Roman"/>
              <a:cs typeface="Times New Roman"/>
            </a:endParaRPr>
          </a:p>
          <a:p>
            <a:pPr marL="10664" marR="166361">
              <a:lnSpc>
                <a:spcPct val="101200"/>
              </a:lnSpc>
              <a:buSzPct val="94117"/>
              <a:buAutoNum type="arabicParenR" startAt="5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добычу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полезных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ископаемых;</a:t>
            </a:r>
            <a:endParaRPr sz="1400" dirty="0">
              <a:latin typeface="Times New Roman"/>
              <a:cs typeface="Times New Roman"/>
            </a:endParaRPr>
          </a:p>
          <a:p>
            <a:pPr marL="239411" indent="-229280">
              <a:spcBef>
                <a:spcPts val="21"/>
              </a:spcBef>
              <a:buSzPct val="94117"/>
              <a:buAutoNum type="arabicParenR" startAt="5"/>
              <a:tabLst>
                <a:tab pos="239944" algn="l"/>
              </a:tabLst>
            </a:pPr>
            <a:r>
              <a:rPr sz="1400" spc="-13" dirty="0">
                <a:latin typeface="Times New Roman"/>
                <a:cs typeface="Times New Roman"/>
              </a:rPr>
              <a:t>в</a:t>
            </a:r>
            <a:r>
              <a:rPr sz="1400" spc="-42" dirty="0">
                <a:latin typeface="Times New Roman"/>
                <a:cs typeface="Times New Roman"/>
              </a:rPr>
              <a:t>о</a:t>
            </a:r>
            <a:r>
              <a:rPr sz="1400" spc="-4" dirty="0">
                <a:latin typeface="Times New Roman"/>
                <a:cs typeface="Times New Roman"/>
              </a:rPr>
              <a:t>дны</a:t>
            </a:r>
            <a:r>
              <a:rPr sz="1400" spc="4" dirty="0">
                <a:latin typeface="Times New Roman"/>
                <a:cs typeface="Times New Roman"/>
              </a:rPr>
              <a:t>й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</a:t>
            </a:r>
            <a:r>
              <a:rPr sz="1400" spc="8" dirty="0">
                <a:latin typeface="Times New Roman"/>
                <a:cs typeface="Times New Roman"/>
              </a:rPr>
              <a:t>а</a:t>
            </a:r>
            <a:r>
              <a:rPr sz="1400" spc="4" dirty="0">
                <a:latin typeface="Times New Roman"/>
                <a:cs typeface="Times New Roman"/>
              </a:rPr>
              <a:t>ло</a:t>
            </a:r>
            <a:r>
              <a:rPr sz="1400" spc="8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239411">
              <a:spcBef>
                <a:spcPts val="21"/>
              </a:spcBef>
            </a:pPr>
            <a:r>
              <a:rPr sz="1400" spc="-8" dirty="0">
                <a:latin typeface="Times New Roman"/>
                <a:cs typeface="Times New Roman"/>
              </a:rPr>
              <a:t>другие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0207" y="2450481"/>
            <a:ext cx="3011328" cy="4105918"/>
            <a:chOff x="4240276" y="2452750"/>
            <a:chExt cx="4015104" cy="410972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2917" y="2452750"/>
              <a:ext cx="3368675" cy="4109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0276" y="2455760"/>
              <a:ext cx="4014724" cy="398157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02032" y="1166557"/>
            <a:ext cx="2737009" cy="786037"/>
            <a:chOff x="4402709" y="1167637"/>
            <a:chExt cx="3649345" cy="78676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2709" y="1167637"/>
              <a:ext cx="3648964" cy="5213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0597" y="1724101"/>
              <a:ext cx="2533523" cy="2301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0757" y="1618818"/>
              <a:ext cx="2515235" cy="2179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0569" y="1672208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740" y="0"/>
                  </a:moveTo>
                  <a:lnTo>
                    <a:pt x="0" y="0"/>
                  </a:lnTo>
                  <a:lnTo>
                    <a:pt x="1186306" y="111251"/>
                  </a:lnTo>
                  <a:lnTo>
                    <a:pt x="23727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5637" y="1259116"/>
              <a:ext cx="3063874" cy="3887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32340" y="2708920"/>
            <a:ext cx="2526506" cy="308030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13" dirty="0">
                <a:latin typeface="Times New Roman"/>
                <a:cs typeface="Times New Roman"/>
              </a:rPr>
              <a:t>законами </a:t>
            </a:r>
            <a:r>
              <a:rPr sz="1600" spc="-25" dirty="0">
                <a:latin typeface="Times New Roman"/>
                <a:cs typeface="Times New Roman"/>
              </a:rPr>
              <a:t>субъектов </a:t>
            </a:r>
            <a:r>
              <a:rPr sz="1600" spc="-21" dirty="0">
                <a:latin typeface="Times New Roman"/>
                <a:cs typeface="Times New Roman"/>
              </a:rPr>
              <a:t> Российской </a:t>
            </a:r>
            <a:r>
              <a:rPr sz="1600" spc="-17" dirty="0">
                <a:latin typeface="Times New Roman"/>
                <a:cs typeface="Times New Roman"/>
              </a:rPr>
              <a:t>Федерации </a:t>
            </a: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71" dirty="0">
                <a:latin typeface="Times New Roman"/>
                <a:cs typeface="Times New Roman"/>
              </a:rPr>
              <a:t>б</a:t>
            </a:r>
            <a:r>
              <a:rPr sz="1600" spc="-25" dirty="0">
                <a:latin typeface="Times New Roman"/>
                <a:cs typeface="Times New Roman"/>
              </a:rPr>
              <a:t>я</a:t>
            </a:r>
            <a:r>
              <a:rPr sz="1600" spc="-29" dirty="0">
                <a:latin typeface="Times New Roman"/>
                <a:cs typeface="Times New Roman"/>
              </a:rPr>
              <a:t>з</a:t>
            </a:r>
            <a:r>
              <a:rPr sz="1600" spc="-67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25" dirty="0">
                <a:latin typeface="Times New Roman"/>
                <a:cs typeface="Times New Roman"/>
              </a:rPr>
              <a:t>ль</a:t>
            </a:r>
            <a:r>
              <a:rPr sz="1600" spc="-21" dirty="0">
                <a:latin typeface="Times New Roman"/>
                <a:cs typeface="Times New Roman"/>
              </a:rPr>
              <a:t>н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у</a:t>
            </a:r>
            <a:r>
              <a:rPr sz="1600" spc="-13" dirty="0">
                <a:latin typeface="Times New Roman"/>
                <a:cs typeface="Times New Roman"/>
              </a:rPr>
              <a:t>пл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 территориях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субъектов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Федерации:</a:t>
            </a:r>
            <a:endParaRPr sz="1600" dirty="0">
              <a:latin typeface="Times New Roman"/>
              <a:cs typeface="Times New Roman"/>
            </a:endParaRPr>
          </a:p>
          <a:p>
            <a:pPr marL="10664" marR="557204">
              <a:spcBef>
                <a:spcPts val="932"/>
              </a:spcBef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организаций;</a:t>
            </a:r>
            <a:endParaRPr sz="1600" dirty="0">
              <a:latin typeface="Times New Roman"/>
              <a:cs typeface="Times New Roman"/>
            </a:endParaRPr>
          </a:p>
          <a:p>
            <a:pPr marL="247409" indent="-236745">
              <a:buSzPct val="94736"/>
              <a:buAutoNum type="arabicParenR"/>
              <a:tabLst>
                <a:tab pos="247409" algn="l"/>
              </a:tabLst>
            </a:pPr>
            <a:r>
              <a:rPr sz="1600" spc="-13" dirty="0">
                <a:latin typeface="Times New Roman"/>
                <a:cs typeface="Times New Roman"/>
              </a:rPr>
              <a:t>транспортный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налог;</a:t>
            </a:r>
          </a:p>
          <a:p>
            <a:pPr marL="10664" marR="775820"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8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игорный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бизнес;</a:t>
            </a:r>
          </a:p>
          <a:p>
            <a:pPr marL="179158" indent="-169027">
              <a:buSzPct val="94736"/>
              <a:buAutoNum type="arabicParenR"/>
              <a:tabLst>
                <a:tab pos="179692" algn="l"/>
              </a:tabLst>
            </a:pPr>
            <a:r>
              <a:rPr sz="1600" spc="-8" dirty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214" y="1276699"/>
            <a:ext cx="4992311" cy="25947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  <a:tabLst>
                <a:tab pos="3308032" algn="l"/>
              </a:tabLst>
            </a:pPr>
            <a:r>
              <a:rPr sz="1600" b="1" spc="-42" dirty="0" smtClean="0">
                <a:latin typeface="Times New Roman"/>
                <a:cs typeface="Times New Roman"/>
              </a:rPr>
              <a:t>ФЕДЕРАЛЬНЫ</a:t>
            </a:r>
            <a:r>
              <a:rPr lang="ru-RU" sz="1600" b="1" spc="-42" dirty="0" smtClean="0">
                <a:latin typeface="Times New Roman"/>
                <a:cs typeface="Times New Roman"/>
              </a:rPr>
              <a:t>Е                                 РЕГИОНАЛ</a:t>
            </a:r>
            <a:r>
              <a:rPr sz="1600" b="1" spc="-17" dirty="0" smtClean="0">
                <a:latin typeface="Times New Roman"/>
                <a:cs typeface="Times New Roman"/>
              </a:rPr>
              <a:t>ЬНЫЕ</a:t>
            </a:r>
            <a:r>
              <a:rPr lang="ru-RU" sz="1600" b="1" spc="-17" dirty="0" smtClean="0">
                <a:latin typeface="Times New Roman"/>
                <a:cs typeface="Times New Roman"/>
              </a:rPr>
              <a:t>  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39922" y="2450481"/>
            <a:ext cx="2903220" cy="4105918"/>
            <a:chOff x="8319896" y="2452750"/>
            <a:chExt cx="3870960" cy="41097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3256" y="2452750"/>
              <a:ext cx="3502660" cy="4109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19896" y="2455760"/>
              <a:ext cx="3870452" cy="396633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290215" y="1136118"/>
            <a:ext cx="2737009" cy="818392"/>
            <a:chOff x="8386953" y="1137170"/>
            <a:chExt cx="3649345" cy="81915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6953" y="1137170"/>
              <a:ext cx="3648964" cy="5121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7353" y="1724101"/>
              <a:ext cx="2531491" cy="2316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55481" y="1618818"/>
              <a:ext cx="2515234" cy="21798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75420" y="1671954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868" y="0"/>
                  </a:moveTo>
                  <a:lnTo>
                    <a:pt x="0" y="0"/>
                  </a:lnTo>
                  <a:lnTo>
                    <a:pt x="1186306" y="111506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30361" y="1211872"/>
              <a:ext cx="3063875" cy="3887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50696" y="2671386"/>
            <a:ext cx="2693304" cy="319571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21" dirty="0">
                <a:latin typeface="Times New Roman"/>
                <a:cs typeface="Times New Roman"/>
              </a:rPr>
              <a:t>нормативными</a:t>
            </a:r>
            <a:r>
              <a:rPr sz="1600" spc="-17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правовыми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актами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представительных </a:t>
            </a:r>
            <a:r>
              <a:rPr sz="1600" spc="-13" dirty="0">
                <a:latin typeface="Times New Roman"/>
                <a:cs typeface="Times New Roman"/>
              </a:rPr>
              <a:t> органов </a:t>
            </a:r>
            <a:r>
              <a:rPr sz="1600" spc="-8" dirty="0">
                <a:latin typeface="Times New Roman"/>
                <a:cs typeface="Times New Roman"/>
              </a:rPr>
              <a:t>муниципальных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образований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361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обязательны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уплате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17" dirty="0">
                <a:latin typeface="Times New Roman"/>
                <a:cs typeface="Times New Roman"/>
              </a:rPr>
              <a:t>территориях 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endParaRPr sz="1600" dirty="0">
              <a:latin typeface="Times New Roman"/>
              <a:cs typeface="Times New Roman"/>
            </a:endParaRPr>
          </a:p>
          <a:p>
            <a:pPr marL="10664" marR="1121340">
              <a:spcBef>
                <a:spcPts val="4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-8" dirty="0" smtClean="0">
                <a:latin typeface="Times New Roman"/>
                <a:cs typeface="Times New Roman"/>
              </a:rPr>
              <a:t>ни</a:t>
            </a:r>
            <a:r>
              <a:rPr sz="1600" spc="-13" dirty="0" smtClean="0">
                <a:latin typeface="Times New Roman"/>
                <a:cs typeface="Times New Roman"/>
              </a:rPr>
              <a:t>цип</a:t>
            </a:r>
            <a:r>
              <a:rPr sz="1600" spc="-4" dirty="0" smtClean="0">
                <a:latin typeface="Times New Roman"/>
                <a:cs typeface="Times New Roman"/>
              </a:rPr>
              <a:t>ал</a:t>
            </a:r>
            <a:r>
              <a:rPr lang="ru-RU" sz="1600" spc="-4" dirty="0">
                <a:latin typeface="Times New Roman"/>
                <a:cs typeface="Times New Roman"/>
              </a:rPr>
              <a:t>ь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4" dirty="0" smtClean="0">
                <a:latin typeface="Times New Roman"/>
                <a:cs typeface="Times New Roman"/>
              </a:rPr>
              <a:t>ых  </a:t>
            </a:r>
            <a:r>
              <a:rPr sz="1600" spc="-17" dirty="0">
                <a:latin typeface="Times New Roman"/>
                <a:cs typeface="Times New Roman"/>
              </a:rPr>
              <a:t>образований:</a:t>
            </a:r>
            <a:endParaRPr sz="1600" dirty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17" dirty="0">
                <a:latin typeface="Times New Roman"/>
                <a:cs typeface="Times New Roman"/>
              </a:rPr>
              <a:t>1)земельный </a:t>
            </a:r>
            <a:r>
              <a:rPr sz="1600" dirty="0">
                <a:latin typeface="Times New Roman"/>
                <a:cs typeface="Times New Roman"/>
              </a:rPr>
              <a:t>налог;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2)налог на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4" dirty="0">
                <a:latin typeface="Times New Roman"/>
                <a:cs typeface="Times New Roman"/>
              </a:rPr>
              <a:t> физических</a:t>
            </a:r>
            <a:r>
              <a:rPr sz="1600" spc="-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лиц,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endParaRPr lang="ru-RU" sz="1600" spc="-63" dirty="0" smtClean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8" dirty="0" smtClean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31920" y="1279725"/>
            <a:ext cx="121018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17" dirty="0">
                <a:latin typeface="Times New Roman"/>
                <a:cs typeface="Times New Roman"/>
              </a:rPr>
              <a:t>М</a:t>
            </a:r>
            <a:r>
              <a:rPr sz="1600" b="1" spc="-21" dirty="0">
                <a:latin typeface="Times New Roman"/>
                <a:cs typeface="Times New Roman"/>
              </a:rPr>
              <a:t>ЕСТ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317826"/>
            <a:ext cx="7416823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МЫ</a:t>
            </a:r>
            <a:r>
              <a:rPr sz="20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ВСЕ</a:t>
            </a:r>
            <a:r>
              <a:rPr sz="2000" b="1" spc="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0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7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НАЛОГОПЛАТИЛЬЩИКИ</a:t>
            </a:r>
            <a:endParaRPr sz="20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912" y="980040"/>
            <a:ext cx="1728311" cy="1776355"/>
            <a:chOff x="574548" y="980947"/>
            <a:chExt cx="2304415" cy="177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995171"/>
              <a:ext cx="2304288" cy="1763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980947"/>
              <a:ext cx="2207895" cy="16565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67488" y="980040"/>
            <a:ext cx="1655921" cy="1655181"/>
          </a:xfrm>
          <a:custGeom>
            <a:avLst/>
            <a:gdLst/>
            <a:ahLst/>
            <a:cxnLst/>
            <a:rect l="l" t="t" r="r" b="b"/>
            <a:pathLst>
              <a:path w="2207895" h="1656714">
                <a:moveTo>
                  <a:pt x="0" y="0"/>
                </a:moveTo>
                <a:lnTo>
                  <a:pt x="2207895" y="0"/>
                </a:lnTo>
                <a:lnTo>
                  <a:pt x="2207895" y="1076452"/>
                </a:lnTo>
                <a:lnTo>
                  <a:pt x="1311021" y="1076452"/>
                </a:lnTo>
                <a:lnTo>
                  <a:pt x="1311021" y="1242440"/>
                </a:lnTo>
                <a:lnTo>
                  <a:pt x="1518158" y="1242440"/>
                </a:lnTo>
                <a:lnTo>
                  <a:pt x="1104011" y="1656588"/>
                </a:lnTo>
                <a:lnTo>
                  <a:pt x="689864" y="1242440"/>
                </a:lnTo>
                <a:lnTo>
                  <a:pt x="896874" y="1242440"/>
                </a:lnTo>
                <a:lnTo>
                  <a:pt x="896874" y="1076452"/>
                </a:lnTo>
                <a:lnTo>
                  <a:pt x="0" y="10764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28323" y="1109460"/>
            <a:ext cx="1177766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6258" marR="4266" indent="-2559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63190" y="994251"/>
            <a:ext cx="1657350" cy="1780796"/>
            <a:chOff x="3550920" y="976185"/>
            <a:chExt cx="2209800" cy="17824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20" y="995171"/>
              <a:ext cx="2209800" cy="1763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307" y="980947"/>
              <a:ext cx="2111882" cy="16565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307" y="980947"/>
              <a:ext cx="2112010" cy="1656714"/>
            </a:xfrm>
            <a:custGeom>
              <a:avLst/>
              <a:gdLst/>
              <a:ahLst/>
              <a:cxnLst/>
              <a:rect l="l" t="t" r="r" b="b"/>
              <a:pathLst>
                <a:path w="2112010" h="1656714">
                  <a:moveTo>
                    <a:pt x="0" y="0"/>
                  </a:moveTo>
                  <a:lnTo>
                    <a:pt x="2111882" y="0"/>
                  </a:lnTo>
                  <a:lnTo>
                    <a:pt x="2111882" y="1076452"/>
                  </a:lnTo>
                  <a:lnTo>
                    <a:pt x="1263014" y="1076452"/>
                  </a:lnTo>
                  <a:lnTo>
                    <a:pt x="1263014" y="1242440"/>
                  </a:lnTo>
                  <a:lnTo>
                    <a:pt x="1470025" y="1242440"/>
                  </a:lnTo>
                  <a:lnTo>
                    <a:pt x="1055877" y="1656588"/>
                  </a:lnTo>
                  <a:lnTo>
                    <a:pt x="641730" y="1242440"/>
                  </a:lnTo>
                  <a:lnTo>
                    <a:pt x="848867" y="1242440"/>
                  </a:lnTo>
                  <a:lnTo>
                    <a:pt x="848867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2827" y="1153140"/>
            <a:ext cx="1357218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201020" marR="194088" indent="-533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spc="-4" dirty="0" smtClean="0">
                <a:latin typeface="Times New Roman"/>
                <a:cs typeface="Times New Roman"/>
              </a:rPr>
              <a:t>имуще</a:t>
            </a:r>
            <a:r>
              <a:rPr lang="ru-RU" sz="1400" spc="34" dirty="0" smtClean="0">
                <a:latin typeface="Times New Roman"/>
                <a:cs typeface="Times New Roman"/>
              </a:rPr>
              <a:t>ство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894326" y="975283"/>
            <a:ext cx="1586865" cy="1780796"/>
            <a:chOff x="6525768" y="976185"/>
            <a:chExt cx="2115820" cy="17824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768" y="995171"/>
              <a:ext cx="2115312" cy="17632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5171" y="980947"/>
              <a:ext cx="2015998" cy="16565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75171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8" y="0"/>
                  </a:lnTo>
                  <a:lnTo>
                    <a:pt x="2015998" y="1076452"/>
                  </a:lnTo>
                  <a:lnTo>
                    <a:pt x="1215135" y="1076452"/>
                  </a:lnTo>
                  <a:lnTo>
                    <a:pt x="1215135" y="1242440"/>
                  </a:lnTo>
                  <a:lnTo>
                    <a:pt x="1422146" y="1242440"/>
                  </a:lnTo>
                  <a:lnTo>
                    <a:pt x="1007999" y="1656588"/>
                  </a:lnTo>
                  <a:lnTo>
                    <a:pt x="593851" y="1242440"/>
                  </a:lnTo>
                  <a:lnTo>
                    <a:pt x="800988" y="1242440"/>
                  </a:lnTo>
                  <a:lnTo>
                    <a:pt x="800988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2301" y="1238880"/>
            <a:ext cx="1210151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Земельный</a:t>
            </a:r>
            <a:r>
              <a:rPr sz="1400" spc="-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налог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981444" y="975283"/>
            <a:ext cx="1587818" cy="1780796"/>
            <a:chOff x="9308592" y="976185"/>
            <a:chExt cx="2117090" cy="17824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8592" y="995171"/>
              <a:ext cx="2116836" cy="17632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9138" y="980947"/>
              <a:ext cx="2015997" cy="16565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59138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7" y="0"/>
                  </a:lnTo>
                  <a:lnTo>
                    <a:pt x="2015997" y="1076452"/>
                  </a:lnTo>
                  <a:lnTo>
                    <a:pt x="1215008" y="1076452"/>
                  </a:lnTo>
                  <a:lnTo>
                    <a:pt x="1215008" y="1242440"/>
                  </a:lnTo>
                  <a:lnTo>
                    <a:pt x="1422145" y="1242440"/>
                  </a:lnTo>
                  <a:lnTo>
                    <a:pt x="1007998" y="1656588"/>
                  </a:lnTo>
                  <a:lnTo>
                    <a:pt x="593851" y="1242440"/>
                  </a:lnTo>
                  <a:lnTo>
                    <a:pt x="800861" y="1242440"/>
                  </a:lnTo>
                  <a:lnTo>
                    <a:pt x="800861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63192" y="1238880"/>
            <a:ext cx="1268159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56184" marR="4266" indent="-345520">
              <a:spcBef>
                <a:spcPts val="88"/>
              </a:spcBef>
            </a:pP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ранспо</a:t>
            </a:r>
            <a:r>
              <a:rPr sz="1400" spc="-21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-8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й  налог</a:t>
            </a: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285"/>
              </p:ext>
            </p:extLst>
          </p:nvPr>
        </p:nvGraphicFramePr>
        <p:xfrm>
          <a:off x="206614" y="2631145"/>
          <a:ext cx="8839002" cy="410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9387"/>
                <a:gridCol w="123429"/>
                <a:gridCol w="2102087"/>
                <a:gridCol w="2225515"/>
                <a:gridCol w="2008584"/>
              </a:tblGrid>
              <a:tr h="431780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9525">
                      <a:solidFill>
                        <a:srgbClr val="5DCEAE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9615">
                <a:tc>
                  <a:txBody>
                    <a:bodyPr/>
                    <a:lstStyle/>
                    <a:p>
                      <a:pPr marL="0" marR="193675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Из получаемого дохода </a:t>
                      </a:r>
                      <a:r>
                        <a:rPr sz="1400" kern="1200" spc="-2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 </a:t>
                      </a: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т. ч. из  заработной платы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9367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177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59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мощности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двигателя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</a:tr>
              <a:tr h="15187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C9F19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716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i="1" spc="-10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21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T w="76200" cap="flat" cmpd="sng" algn="ctr">
                      <a:solidFill>
                        <a:srgbClr val="C9F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1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1493">
                <a:tc gridSpan="2"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фактической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выплаты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033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78460" marR="3714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Физические лица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15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r>
                        <a:rPr sz="1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декабря</a:t>
                      </a: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следующего</a:t>
                      </a:r>
                      <a:r>
                        <a:rPr sz="1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истекшим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налоговым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периодом.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Юридические лица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установленные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Законом Краснодарского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края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решениями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(Советы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депутатов)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поселений</a:t>
                      </a:r>
                    </a:p>
                  </a:txBody>
                  <a:tcPr marL="0" marR="0" marT="78667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459">
                <a:tc gridSpan="5">
                  <a:txBody>
                    <a:bodyPr/>
                    <a:lstStyle/>
                    <a:p>
                      <a:pPr marL="121920" marR="3683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ПЕРЕЧИСЛЕННЫЕ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ВЫШЕ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ИДУТ НА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4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ДОХОДНОЙ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БАЗЫ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 РЕГИОНАЛЬНЫХ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НАЛОГОВ,</a:t>
                      </a:r>
                      <a:r>
                        <a:rPr sz="14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ЗНАЧИТ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РЕАЛЬНО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ВЛИЯЮТ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ЖИТЕЛЕЙ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РЕГИОНА.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02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008">
                <a:tc gridSpan="5">
                  <a:txBody>
                    <a:bodyPr/>
                    <a:lstStyle/>
                    <a:p>
                      <a:pPr marL="121920" marR="478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ОБЯЗАННОСТЬ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ПЛАТИТЬ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НАЛОГОВЫМ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1400" i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НАЛОГИ,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 ПРЕДУСМОТРЕННЫЕ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СТАТЬЕЙ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КОНСТИТУЦИИ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ФЕДЕРАЦИИ!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37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T w="76200">
                      <a:solidFill>
                        <a:srgbClr val="F78D7B"/>
                      </a:solidFill>
                      <a:prstDash val="solid"/>
                    </a:lnT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079870"/>
              </p:ext>
            </p:extLst>
          </p:nvPr>
        </p:nvGraphicFramePr>
        <p:xfrm>
          <a:off x="1119187" y="548680"/>
          <a:ext cx="7629277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4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573" y="2879796"/>
            <a:ext cx="8116520" cy="742136"/>
            <a:chOff x="447014" y="2937001"/>
            <a:chExt cx="10822026" cy="742823"/>
          </a:xfrm>
        </p:grpSpPr>
        <p:sp>
          <p:nvSpPr>
            <p:cNvPr id="4" name="object 4"/>
            <p:cNvSpPr/>
            <p:nvPr/>
          </p:nvSpPr>
          <p:spPr>
            <a:xfrm>
              <a:off x="447014" y="3662679"/>
              <a:ext cx="10775950" cy="17145"/>
            </a:xfrm>
            <a:custGeom>
              <a:avLst/>
              <a:gdLst/>
              <a:ahLst/>
              <a:cxnLst/>
              <a:rect l="l" t="t" r="r" b="b"/>
              <a:pathLst>
                <a:path w="10775950" h="17145">
                  <a:moveTo>
                    <a:pt x="0" y="0"/>
                  </a:moveTo>
                  <a:lnTo>
                    <a:pt x="10775594" y="167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79755" y="2937001"/>
              <a:ext cx="10789285" cy="33655"/>
            </a:xfrm>
            <a:custGeom>
              <a:avLst/>
              <a:gdLst/>
              <a:ahLst/>
              <a:cxnLst/>
              <a:rect l="l" t="t" r="r" b="b"/>
              <a:pathLst>
                <a:path w="10789285" h="33655">
                  <a:moveTo>
                    <a:pt x="0" y="0"/>
                  </a:moveTo>
                  <a:lnTo>
                    <a:pt x="10788700" y="33655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9927" y="3119279"/>
            <a:ext cx="2065020" cy="687069"/>
            <a:chOff x="105648" y="3108159"/>
            <a:chExt cx="2753360" cy="687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40" y="3147821"/>
              <a:ext cx="2740787" cy="5701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8" y="3108159"/>
              <a:ext cx="1489202" cy="687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2296883" y="0"/>
                  </a:moveTo>
                  <a:lnTo>
                    <a:pt x="0" y="0"/>
                  </a:lnTo>
                  <a:lnTo>
                    <a:pt x="0" y="476122"/>
                  </a:lnTo>
                  <a:lnTo>
                    <a:pt x="2296883" y="476122"/>
                  </a:lnTo>
                  <a:lnTo>
                    <a:pt x="2614129" y="237997"/>
                  </a:lnTo>
                  <a:lnTo>
                    <a:pt x="229688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0" y="0"/>
                  </a:moveTo>
                  <a:lnTo>
                    <a:pt x="2296883" y="0"/>
                  </a:lnTo>
                  <a:lnTo>
                    <a:pt x="2614129" y="237997"/>
                  </a:lnTo>
                  <a:lnTo>
                    <a:pt x="2296883" y="476122"/>
                  </a:lnTo>
                  <a:lnTo>
                    <a:pt x="0" y="476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6831" y="3302781"/>
            <a:ext cx="1879997" cy="24160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5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краевой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38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8689" y="3969390"/>
            <a:ext cx="2055971" cy="617283"/>
            <a:chOff x="117840" y="4031856"/>
            <a:chExt cx="2741295" cy="6178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0" y="4031856"/>
              <a:ext cx="2740787" cy="617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2266657" y="0"/>
                  </a:moveTo>
                  <a:lnTo>
                    <a:pt x="0" y="0"/>
                  </a:lnTo>
                  <a:lnTo>
                    <a:pt x="0" y="521335"/>
                  </a:lnTo>
                  <a:lnTo>
                    <a:pt x="2266657" y="521335"/>
                  </a:lnTo>
                  <a:lnTo>
                    <a:pt x="2614129" y="260731"/>
                  </a:lnTo>
                  <a:lnTo>
                    <a:pt x="22666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0" y="0"/>
                  </a:moveTo>
                  <a:lnTo>
                    <a:pt x="2266657" y="0"/>
                  </a:lnTo>
                  <a:lnTo>
                    <a:pt x="2614129" y="260731"/>
                  </a:lnTo>
                  <a:lnTo>
                    <a:pt x="226665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4968" y="4144762"/>
            <a:ext cx="1688992" cy="22621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4482" y="1207693"/>
            <a:ext cx="1888331" cy="996028"/>
            <a:chOff x="7165975" y="1208811"/>
            <a:chExt cx="2517775" cy="9969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5975" y="1208811"/>
              <a:ext cx="2498979" cy="9969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166" y="1268285"/>
              <a:ext cx="2505075" cy="84448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90347" y="1428834"/>
            <a:ext cx="1442503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ЗЕМЕЛЬНЫЙ</a:t>
            </a:r>
          </a:p>
          <a:p>
            <a:pPr marL="21861" algn="ctr"/>
            <a:r>
              <a:rPr sz="1400" b="1" kern="0" dirty="0">
                <a:latin typeface="Times New Roman"/>
                <a:ea typeface="+mj-ea"/>
                <a:cs typeface="Times New Roman"/>
              </a:rPr>
              <a:t>НАЛОГ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663220" y="1224442"/>
            <a:ext cx="2994659" cy="1139125"/>
            <a:chOff x="4884292" y="1225575"/>
            <a:chExt cx="3992879" cy="11817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3" y="2182825"/>
              <a:ext cx="1084948" cy="2240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9832" y="2161489"/>
              <a:ext cx="1068692" cy="2103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71460" y="2177161"/>
              <a:ext cx="925194" cy="104139"/>
            </a:xfrm>
            <a:custGeom>
              <a:avLst/>
              <a:gdLst/>
              <a:ahLst/>
              <a:cxnLst/>
              <a:rect l="l" t="t" r="r" b="b"/>
              <a:pathLst>
                <a:path w="925195" h="104139">
                  <a:moveTo>
                    <a:pt x="925068" y="0"/>
                  </a:moveTo>
                  <a:lnTo>
                    <a:pt x="0" y="0"/>
                  </a:lnTo>
                  <a:lnTo>
                    <a:pt x="462534" y="10363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4292" y="1225575"/>
              <a:ext cx="2265426" cy="981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420" y="1282001"/>
              <a:ext cx="2277618" cy="8338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663220" y="1411640"/>
            <a:ext cx="1720405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/>
            <a:r>
              <a:rPr sz="1400" b="1" kern="0" dirty="0">
                <a:latin typeface="Times New Roman"/>
                <a:ea typeface="+mj-ea"/>
                <a:cs typeface="Times New Roman"/>
              </a:rPr>
              <a:t>ТРАНСПОРТНЫЙ  НАЛОГ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085163" y="1129470"/>
            <a:ext cx="4967669" cy="1429219"/>
            <a:chOff x="5447029" y="1208811"/>
            <a:chExt cx="6743700" cy="118935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7029" y="2176729"/>
              <a:ext cx="993521" cy="2210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5157" y="2156917"/>
              <a:ext cx="977264" cy="2088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26150" y="2172588"/>
              <a:ext cx="835025" cy="102235"/>
            </a:xfrm>
            <a:custGeom>
              <a:avLst/>
              <a:gdLst/>
              <a:ahLst/>
              <a:cxnLst/>
              <a:rect l="l" t="t" r="r" b="b"/>
              <a:pathLst>
                <a:path w="835025" h="102235">
                  <a:moveTo>
                    <a:pt x="834516" y="0"/>
                  </a:moveTo>
                  <a:lnTo>
                    <a:pt x="0" y="0"/>
                  </a:lnTo>
                  <a:lnTo>
                    <a:pt x="417195" y="101854"/>
                  </a:lnTo>
                  <a:lnTo>
                    <a:pt x="834516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3241" y="1208811"/>
              <a:ext cx="2507106" cy="9969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5433" y="1268285"/>
              <a:ext cx="2494914" cy="84296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22084" y="1274095"/>
            <a:ext cx="1666513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НАЛОГ НА  ИМУЩЕСТВО  ФИЗИЧЕСКИХ ЛИЦ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728025" y="5344050"/>
            <a:ext cx="7279481" cy="1315772"/>
            <a:chOff x="2304033" y="5348998"/>
            <a:chExt cx="9705975" cy="131699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1650" y="5348998"/>
              <a:ext cx="9165209" cy="13169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4033" y="5419064"/>
              <a:ext cx="9705594" cy="119204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054601" y="2153400"/>
            <a:ext cx="4503420" cy="1561289"/>
            <a:chOff x="5406135" y="2155393"/>
            <a:chExt cx="6004560" cy="156273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5066" y="2176729"/>
              <a:ext cx="1095108" cy="2225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3195" y="2155393"/>
              <a:ext cx="1076820" cy="2103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95076" y="2171064"/>
              <a:ext cx="934719" cy="103505"/>
            </a:xfrm>
            <a:custGeom>
              <a:avLst/>
              <a:gdLst/>
              <a:ahLst/>
              <a:cxnLst/>
              <a:rect l="l" t="t" r="r" b="b"/>
              <a:pathLst>
                <a:path w="934720" h="103505">
                  <a:moveTo>
                    <a:pt x="934339" y="0"/>
                  </a:moveTo>
                  <a:lnTo>
                    <a:pt x="0" y="0"/>
                  </a:lnTo>
                  <a:lnTo>
                    <a:pt x="467105" y="103378"/>
                  </a:lnTo>
                  <a:lnTo>
                    <a:pt x="934339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8901" y="2275839"/>
              <a:ext cx="930528" cy="14420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06135" y="2932175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246" y="3048"/>
                  </a:lnTo>
                  <a:lnTo>
                    <a:pt x="382777" y="11684"/>
                  </a:lnTo>
                  <a:lnTo>
                    <a:pt x="324358" y="25653"/>
                  </a:lnTo>
                  <a:lnTo>
                    <a:pt x="269113" y="44703"/>
                  </a:lnTo>
                  <a:lnTo>
                    <a:pt x="217677" y="68325"/>
                  </a:lnTo>
                  <a:lnTo>
                    <a:pt x="170561" y="96265"/>
                  </a:lnTo>
                  <a:lnTo>
                    <a:pt x="128142" y="128015"/>
                  </a:lnTo>
                  <a:lnTo>
                    <a:pt x="90931" y="163449"/>
                  </a:lnTo>
                  <a:lnTo>
                    <a:pt x="59436" y="201930"/>
                  </a:lnTo>
                  <a:lnTo>
                    <a:pt x="34162" y="243332"/>
                  </a:lnTo>
                  <a:lnTo>
                    <a:pt x="15493" y="287274"/>
                  </a:lnTo>
                  <a:lnTo>
                    <a:pt x="3937" y="333375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3" y="474980"/>
                  </a:lnTo>
                  <a:lnTo>
                    <a:pt x="34162" y="518922"/>
                  </a:lnTo>
                  <a:lnTo>
                    <a:pt x="59436" y="560324"/>
                  </a:lnTo>
                  <a:lnTo>
                    <a:pt x="90931" y="598805"/>
                  </a:lnTo>
                  <a:lnTo>
                    <a:pt x="128142" y="634238"/>
                  </a:lnTo>
                  <a:lnTo>
                    <a:pt x="170561" y="665988"/>
                  </a:lnTo>
                  <a:lnTo>
                    <a:pt x="217677" y="693928"/>
                  </a:lnTo>
                  <a:lnTo>
                    <a:pt x="269113" y="717550"/>
                  </a:lnTo>
                  <a:lnTo>
                    <a:pt x="324358" y="736600"/>
                  </a:lnTo>
                  <a:lnTo>
                    <a:pt x="382777" y="750570"/>
                  </a:lnTo>
                  <a:lnTo>
                    <a:pt x="444246" y="759206"/>
                  </a:lnTo>
                  <a:lnTo>
                    <a:pt x="507873" y="762254"/>
                  </a:lnTo>
                  <a:lnTo>
                    <a:pt x="571626" y="759206"/>
                  </a:lnTo>
                  <a:lnTo>
                    <a:pt x="632967" y="750570"/>
                  </a:lnTo>
                  <a:lnTo>
                    <a:pt x="691514" y="736600"/>
                  </a:lnTo>
                  <a:lnTo>
                    <a:pt x="746760" y="717550"/>
                  </a:lnTo>
                  <a:lnTo>
                    <a:pt x="798067" y="693928"/>
                  </a:lnTo>
                  <a:lnTo>
                    <a:pt x="845312" y="665988"/>
                  </a:lnTo>
                  <a:lnTo>
                    <a:pt x="887602" y="634238"/>
                  </a:lnTo>
                  <a:lnTo>
                    <a:pt x="924813" y="598805"/>
                  </a:lnTo>
                  <a:lnTo>
                    <a:pt x="956310" y="560324"/>
                  </a:lnTo>
                  <a:lnTo>
                    <a:pt x="981710" y="518922"/>
                  </a:lnTo>
                  <a:lnTo>
                    <a:pt x="1000378" y="474980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375"/>
                  </a:lnTo>
                  <a:lnTo>
                    <a:pt x="1000378" y="287274"/>
                  </a:lnTo>
                  <a:lnTo>
                    <a:pt x="981710" y="243332"/>
                  </a:lnTo>
                  <a:lnTo>
                    <a:pt x="956310" y="201930"/>
                  </a:lnTo>
                  <a:lnTo>
                    <a:pt x="924813" y="163449"/>
                  </a:lnTo>
                  <a:lnTo>
                    <a:pt x="887602" y="128015"/>
                  </a:lnTo>
                  <a:lnTo>
                    <a:pt x="845312" y="96265"/>
                  </a:lnTo>
                  <a:lnTo>
                    <a:pt x="798067" y="68325"/>
                  </a:lnTo>
                  <a:lnTo>
                    <a:pt x="746760" y="44703"/>
                  </a:lnTo>
                  <a:lnTo>
                    <a:pt x="691514" y="25653"/>
                  </a:lnTo>
                  <a:lnTo>
                    <a:pt x="632967" y="11684"/>
                  </a:lnTo>
                  <a:lnTo>
                    <a:pt x="571626" y="3048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972437" y="5485080"/>
            <a:ext cx="6777514" cy="796900"/>
          </a:xfrm>
          <a:prstGeom prst="rect">
            <a:avLst/>
          </a:prstGeom>
        </p:spPr>
        <p:txBody>
          <a:bodyPr vert="horz" wrap="square" lIns="0" tIns="27193" rIns="0" bIns="0" rtlCol="0">
            <a:spAutoFit/>
          </a:bodyPr>
          <a:lstStyle/>
          <a:p>
            <a:pPr marL="10664" marR="4266" indent="102376">
              <a:lnSpc>
                <a:spcPts val="1511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С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1300" spc="-8" dirty="0">
                <a:solidFill>
                  <a:srgbClr val="C00000"/>
                </a:solidFill>
                <a:latin typeface="Times New Roman"/>
                <a:cs typeface="Times New Roman"/>
              </a:rPr>
              <a:t>января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2015 </a:t>
            </a:r>
            <a:r>
              <a:rPr sz="1300" spc="-34" dirty="0">
                <a:solidFill>
                  <a:srgbClr val="C00000"/>
                </a:solidFill>
                <a:latin typeface="Times New Roman"/>
                <a:cs typeface="Times New Roman"/>
              </a:rPr>
              <a:t>года </a:t>
            </a:r>
            <a:r>
              <a:rPr sz="1300" spc="-4" dirty="0">
                <a:latin typeface="Times New Roman"/>
                <a:cs typeface="Times New Roman"/>
              </a:rPr>
              <a:t>в </a:t>
            </a:r>
            <a:r>
              <a:rPr sz="1300" spc="-25" dirty="0">
                <a:latin typeface="Times New Roman"/>
                <a:cs typeface="Times New Roman"/>
              </a:rPr>
              <a:t>бюджеты субъектов </a:t>
            </a:r>
            <a:r>
              <a:rPr sz="1300" spc="-13" dirty="0">
                <a:latin typeface="Times New Roman"/>
                <a:cs typeface="Times New Roman"/>
              </a:rPr>
              <a:t>Российской </a:t>
            </a:r>
            <a:r>
              <a:rPr sz="1300" spc="-8" dirty="0">
                <a:latin typeface="Times New Roman"/>
                <a:cs typeface="Times New Roman"/>
              </a:rPr>
              <a:t>Федерации </a:t>
            </a:r>
            <a:r>
              <a:rPr sz="1300" spc="-4" dirty="0">
                <a:latin typeface="Times New Roman"/>
                <a:cs typeface="Times New Roman"/>
              </a:rPr>
              <a:t>(краевой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бюджет) </a:t>
            </a:r>
            <a:r>
              <a:rPr sz="1300" spc="-4" dirty="0">
                <a:latin typeface="Times New Roman"/>
                <a:cs typeface="Times New Roman"/>
              </a:rPr>
              <a:t>налог на </a:t>
            </a:r>
            <a:r>
              <a:rPr sz="1300" spc="-34" dirty="0">
                <a:latin typeface="Times New Roman"/>
                <a:cs typeface="Times New Roman"/>
              </a:rPr>
              <a:t>доходы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физических</a:t>
            </a:r>
            <a:r>
              <a:rPr sz="1300" spc="4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лиц,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уплачиваемый</a:t>
            </a:r>
            <a:r>
              <a:rPr sz="1300" spc="2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иностранными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гражданами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виде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фиксированного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авансового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1" dirty="0" smtClean="0">
                <a:latin typeface="Times New Roman"/>
                <a:cs typeface="Times New Roman"/>
              </a:rPr>
              <a:t>платежа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dirty="0" smtClean="0">
                <a:latin typeface="Times New Roman"/>
                <a:cs typeface="Times New Roman"/>
              </a:rPr>
              <a:t>. При </a:t>
            </a:r>
            <a:r>
              <a:rPr sz="1300" spc="-13" dirty="0" smtClean="0">
                <a:latin typeface="Times New Roman"/>
                <a:cs typeface="Times New Roman"/>
              </a:rPr>
              <a:t>осуществлении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ими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на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территории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Российской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Федерации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трудовой</a:t>
            </a:r>
            <a:r>
              <a:rPr sz="1300" spc="-71" dirty="0">
                <a:latin typeface="Times New Roman"/>
                <a:cs typeface="Times New Roman"/>
              </a:rPr>
              <a:t> </a:t>
            </a:r>
            <a:r>
              <a:rPr sz="1300" spc="-13" dirty="0" smtClean="0">
                <a:latin typeface="Times New Roman"/>
                <a:cs typeface="Times New Roman"/>
              </a:rPr>
              <a:t>деятельности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sz="1300" spc="-4" dirty="0" smtClean="0">
                <a:latin typeface="Times New Roman"/>
                <a:cs typeface="Times New Roman"/>
              </a:rPr>
              <a:t>на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основании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патента,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поступает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по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нормативу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100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%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9374" y="3159120"/>
            <a:ext cx="637698" cy="3036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34448" y="2251403"/>
            <a:ext cx="2657190" cy="2317890"/>
            <a:chOff x="7801735" y="2275839"/>
            <a:chExt cx="3542920" cy="2320036"/>
          </a:xfrm>
        </p:grpSpPr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70951" y="2275839"/>
              <a:ext cx="928497" cy="2320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801735" y="3819143"/>
              <a:ext cx="1017391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119" y="2920"/>
                  </a:lnTo>
                  <a:lnTo>
                    <a:pt x="382778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8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0932" y="163321"/>
                  </a:lnTo>
                  <a:lnTo>
                    <a:pt x="59436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436" y="560196"/>
                  </a:lnTo>
                  <a:lnTo>
                    <a:pt x="90932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8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778" y="750569"/>
                  </a:lnTo>
                  <a:lnTo>
                    <a:pt x="444119" y="759205"/>
                  </a:lnTo>
                  <a:lnTo>
                    <a:pt x="507873" y="762126"/>
                  </a:lnTo>
                  <a:lnTo>
                    <a:pt x="571627" y="759205"/>
                  </a:lnTo>
                  <a:lnTo>
                    <a:pt x="632968" y="750569"/>
                  </a:lnTo>
                  <a:lnTo>
                    <a:pt x="691388" y="736472"/>
                  </a:lnTo>
                  <a:lnTo>
                    <a:pt x="746633" y="717549"/>
                  </a:lnTo>
                  <a:lnTo>
                    <a:pt x="798068" y="693927"/>
                  </a:lnTo>
                  <a:lnTo>
                    <a:pt x="845185" y="665987"/>
                  </a:lnTo>
                  <a:lnTo>
                    <a:pt x="887603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583" y="518794"/>
                  </a:lnTo>
                  <a:lnTo>
                    <a:pt x="1000252" y="474979"/>
                  </a:lnTo>
                  <a:lnTo>
                    <a:pt x="1011809" y="428878"/>
                  </a:lnTo>
                  <a:lnTo>
                    <a:pt x="1015873" y="381126"/>
                  </a:lnTo>
                  <a:lnTo>
                    <a:pt x="1011809" y="333247"/>
                  </a:lnTo>
                  <a:lnTo>
                    <a:pt x="1000252" y="287273"/>
                  </a:lnTo>
                  <a:lnTo>
                    <a:pt x="981583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603" y="128015"/>
                  </a:lnTo>
                  <a:lnTo>
                    <a:pt x="845185" y="96138"/>
                  </a:lnTo>
                  <a:lnTo>
                    <a:pt x="798068" y="68325"/>
                  </a:lnTo>
                  <a:lnTo>
                    <a:pt x="746633" y="44576"/>
                  </a:lnTo>
                  <a:lnTo>
                    <a:pt x="691388" y="25653"/>
                  </a:lnTo>
                  <a:lnTo>
                    <a:pt x="632968" y="11683"/>
                  </a:lnTo>
                  <a:lnTo>
                    <a:pt x="571627" y="2920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98379" y="2275839"/>
              <a:ext cx="928497" cy="23200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328655" y="3819143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8000" y="0"/>
                  </a:moveTo>
                  <a:lnTo>
                    <a:pt x="444246" y="2920"/>
                  </a:lnTo>
                  <a:lnTo>
                    <a:pt x="382904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7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1059" y="163321"/>
                  </a:lnTo>
                  <a:lnTo>
                    <a:pt x="59563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563" y="560196"/>
                  </a:lnTo>
                  <a:lnTo>
                    <a:pt x="91059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7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904" y="750569"/>
                  </a:lnTo>
                  <a:lnTo>
                    <a:pt x="444246" y="759205"/>
                  </a:lnTo>
                  <a:lnTo>
                    <a:pt x="508000" y="762126"/>
                  </a:lnTo>
                  <a:lnTo>
                    <a:pt x="571626" y="759205"/>
                  </a:lnTo>
                  <a:lnTo>
                    <a:pt x="632968" y="750569"/>
                  </a:lnTo>
                  <a:lnTo>
                    <a:pt x="691515" y="736472"/>
                  </a:lnTo>
                  <a:lnTo>
                    <a:pt x="746760" y="717549"/>
                  </a:lnTo>
                  <a:lnTo>
                    <a:pt x="798195" y="693927"/>
                  </a:lnTo>
                  <a:lnTo>
                    <a:pt x="845312" y="665987"/>
                  </a:lnTo>
                  <a:lnTo>
                    <a:pt x="887729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710" y="518794"/>
                  </a:lnTo>
                  <a:lnTo>
                    <a:pt x="1000378" y="474979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247"/>
                  </a:lnTo>
                  <a:lnTo>
                    <a:pt x="1000378" y="287273"/>
                  </a:lnTo>
                  <a:lnTo>
                    <a:pt x="981710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729" y="128015"/>
                  </a:lnTo>
                  <a:lnTo>
                    <a:pt x="845312" y="96138"/>
                  </a:lnTo>
                  <a:lnTo>
                    <a:pt x="798195" y="68325"/>
                  </a:lnTo>
                  <a:lnTo>
                    <a:pt x="746760" y="44576"/>
                  </a:lnTo>
                  <a:lnTo>
                    <a:pt x="691515" y="25653"/>
                  </a:lnTo>
                  <a:lnTo>
                    <a:pt x="632968" y="11683"/>
                  </a:lnTo>
                  <a:lnTo>
                    <a:pt x="571626" y="292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82282" y="4067999"/>
            <a:ext cx="742157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0220" y="4047172"/>
            <a:ext cx="697410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25288" y="146243"/>
            <a:ext cx="8021727" cy="1061449"/>
            <a:chOff x="176758" y="146380"/>
            <a:chExt cx="11885930" cy="765810"/>
          </a:xfrm>
        </p:grpSpPr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758" y="146380"/>
              <a:ext cx="11885676" cy="7652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232" y="166217"/>
              <a:ext cx="11420348" cy="679856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91478" y="263815"/>
            <a:ext cx="6538931" cy="677119"/>
          </a:xfrm>
          <a:prstGeom prst="rect">
            <a:avLst/>
          </a:prstGeom>
        </p:spPr>
        <p:txBody>
          <a:bodyPr vert="horz" wrap="square" lIns="0" tIns="43190" rIns="0" bIns="0" rtlCol="0">
            <a:spAutoFit/>
          </a:bodyPr>
          <a:lstStyle/>
          <a:p>
            <a:pPr marR="4266" indent="0" algn="ctr">
              <a:lnSpc>
                <a:spcPts val="1670"/>
              </a:lnSpc>
              <a:spcBef>
                <a:spcPts val="340"/>
              </a:spcBef>
              <a:buNone/>
            </a:pPr>
            <a:r>
              <a:rPr sz="1600" b="1" kern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КУДА ПОСТУПАЮТ ИМУЩЕСТВЕННЫЕ НАЛОГИ,  КОТОРЫЕ УПЛАЧИВАЮТ ЖИТЕЛИ КРАСНОДАРСКОГО КРАЯ</a:t>
            </a:r>
            <a:endParaRPr sz="1600" kern="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spcBef>
                <a:spcPts val="122"/>
              </a:spcBef>
              <a:buNone/>
            </a:pPr>
            <a:r>
              <a:rPr sz="1200" spc="-8" dirty="0">
                <a:solidFill>
                  <a:schemeClr val="tx1"/>
                </a:solidFill>
                <a:effectLst/>
              </a:rPr>
              <a:t>(не</a:t>
            </a:r>
            <a:r>
              <a:rPr sz="1200" spc="-29" dirty="0">
                <a:solidFill>
                  <a:schemeClr val="tx1"/>
                </a:solidFill>
                <a:effectLst/>
              </a:rPr>
              <a:t> </a:t>
            </a:r>
            <a:r>
              <a:rPr sz="1200" spc="-8" dirty="0">
                <a:solidFill>
                  <a:schemeClr val="tx1"/>
                </a:solidFill>
                <a:effectLst/>
              </a:rPr>
              <a:t>являющийся</a:t>
            </a:r>
            <a:r>
              <a:rPr sz="1200" spc="25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индивидуальным</a:t>
            </a:r>
            <a:r>
              <a:rPr sz="1200" spc="17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предпринимателем)</a:t>
            </a:r>
            <a:endParaRPr sz="12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3023" y="5245031"/>
            <a:ext cx="1358741" cy="1204115"/>
            <a:chOff x="444030" y="5249887"/>
            <a:chExt cx="1811655" cy="1205230"/>
          </a:xfrm>
        </p:grpSpPr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4030" y="5249887"/>
              <a:ext cx="1811274" cy="12049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16788" y="5369674"/>
              <a:ext cx="1700530" cy="408940"/>
            </a:xfrm>
            <a:custGeom>
              <a:avLst/>
              <a:gdLst/>
              <a:ahLst/>
              <a:cxnLst/>
              <a:rect l="l" t="t" r="r" b="b"/>
              <a:pathLst>
                <a:path w="1700530" h="408939">
                  <a:moveTo>
                    <a:pt x="1700022" y="0"/>
                  </a:moveTo>
                  <a:lnTo>
                    <a:pt x="0" y="0"/>
                  </a:lnTo>
                  <a:lnTo>
                    <a:pt x="0" y="408698"/>
                  </a:lnTo>
                  <a:lnTo>
                    <a:pt x="1700022" y="408698"/>
                  </a:lnTo>
                  <a:lnTo>
                    <a:pt x="1700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2969" y="5613653"/>
              <a:ext cx="42545" cy="63500"/>
            </a:xfrm>
            <a:custGeom>
              <a:avLst/>
              <a:gdLst/>
              <a:ahLst/>
              <a:cxnLst/>
              <a:rect l="l" t="t" r="r" b="b"/>
              <a:pathLst>
                <a:path w="42544" h="63500">
                  <a:moveTo>
                    <a:pt x="42291" y="0"/>
                  </a:moveTo>
                  <a:lnTo>
                    <a:pt x="0" y="5080"/>
                  </a:lnTo>
                  <a:lnTo>
                    <a:pt x="0" y="62890"/>
                  </a:lnTo>
                  <a:lnTo>
                    <a:pt x="42291" y="57810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7098" y="5534024"/>
              <a:ext cx="149097" cy="22782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9505" y="5523102"/>
              <a:ext cx="149098" cy="2293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64054" y="5464047"/>
              <a:ext cx="159384" cy="23761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95906" y="5485764"/>
              <a:ext cx="146938" cy="23609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9090" y="5508370"/>
              <a:ext cx="145160" cy="2359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51585" y="5541136"/>
              <a:ext cx="145034" cy="2322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4481" y="5493384"/>
              <a:ext cx="184111" cy="24060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6788" y="5452744"/>
              <a:ext cx="146977" cy="23619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9203" y="5476620"/>
              <a:ext cx="137515" cy="22941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171065" y="5369686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19" h="228600">
                  <a:moveTo>
                    <a:pt x="45720" y="0"/>
                  </a:moveTo>
                  <a:lnTo>
                    <a:pt x="0" y="5461"/>
                  </a:lnTo>
                  <a:lnTo>
                    <a:pt x="0" y="76327"/>
                  </a:lnTo>
                  <a:lnTo>
                    <a:pt x="11049" y="227990"/>
                  </a:lnTo>
                  <a:lnTo>
                    <a:pt x="34925" y="225120"/>
                  </a:lnTo>
                  <a:lnTo>
                    <a:pt x="45720" y="7073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3048" cy="6853559"/>
            <a:chOff x="0" y="0"/>
            <a:chExt cx="12190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349" cy="6859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6606"/>
              <a:ext cx="12190349" cy="17529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349" cy="510654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71" y="-37774"/>
            <a:ext cx="9142857" cy="6867791"/>
            <a:chOff x="0" y="0"/>
            <a:chExt cx="12190476" cy="6874151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1774"/>
              <a:ext cx="12190476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9" y="0"/>
              <a:ext cx="9153906" cy="6822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4" y="62"/>
              <a:ext cx="5162169" cy="6859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384" y="5141109"/>
              <a:ext cx="2863260" cy="1733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669" y="875296"/>
              <a:ext cx="8307705" cy="7515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7121" y="875296"/>
              <a:ext cx="8050649" cy="7368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112750"/>
              <a:ext cx="8307705" cy="629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1267" y="118871"/>
              <a:ext cx="8096504" cy="5716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47864" y="238309"/>
            <a:ext cx="4528279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1600" b="1" spc="-42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ПОМОЩЬ</a:t>
            </a:r>
            <a:r>
              <a:rPr sz="1600" b="1" spc="-29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НАЛОГОПЛАТЕЛЬЩИКУ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5856" y="1107296"/>
            <a:ext cx="451859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8" dirty="0">
                <a:latin typeface="Times New Roman"/>
                <a:cs typeface="Times New Roman"/>
              </a:rPr>
              <a:t>ИНТЕРНЕТ-СЕРВИСЫ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ФНС</a:t>
            </a:r>
            <a:r>
              <a:rPr sz="1600" b="1" spc="-8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РОССИИ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721" y="1692003"/>
            <a:ext cx="2989897" cy="942373"/>
            <a:chOff x="125967" y="1768182"/>
            <a:chExt cx="3986529" cy="76390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1844" y="1772869"/>
              <a:ext cx="280377" cy="7591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2964" y="178752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80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7" y="1768182"/>
              <a:ext cx="3783076" cy="7012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502" y="1780400"/>
              <a:ext cx="3671316" cy="6219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5911" y="1882290"/>
            <a:ext cx="2408701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40721" marR="4266" indent="-330590">
              <a:spcBef>
                <a:spcPts val="84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Имущественные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налоги </a:t>
            </a:r>
            <a:r>
              <a:rPr sz="1500" b="1" spc="-36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ставки</a:t>
            </a:r>
            <a:r>
              <a:rPr sz="1500" b="1" spc="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CC"/>
                </a:solidFill>
                <a:latin typeface="Times New Roman"/>
                <a:cs typeface="Times New Roman"/>
              </a:rPr>
              <a:t>и</a:t>
            </a:r>
            <a:r>
              <a:rPr sz="1500" b="1" spc="-5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9" dirty="0">
                <a:solidFill>
                  <a:srgbClr val="3333CC"/>
                </a:solidFill>
                <a:latin typeface="Times New Roman"/>
                <a:cs typeface="Times New Roman"/>
              </a:rPr>
              <a:t>льготы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87243" y="1652416"/>
            <a:ext cx="5898832" cy="1013156"/>
            <a:chOff x="4116323" y="1653946"/>
            <a:chExt cx="7865109" cy="1014094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1693570"/>
              <a:ext cx="7864856" cy="9740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1653946"/>
              <a:ext cx="7724648" cy="9877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33999" y="1781977"/>
            <a:ext cx="4775835" cy="7032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66651" marR="4266" algn="ctr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информирование налогоплательщиков по вопросам применения  налоговых ставок и льгот по налогу</a:t>
            </a:r>
          </a:p>
          <a:p>
            <a:pPr marL="10664" algn="ctr"/>
            <a:r>
              <a:rPr sz="1500" spc="-17" dirty="0">
                <a:latin typeface="Times New Roman"/>
                <a:cs typeface="Times New Roman"/>
              </a:rPr>
              <a:t>на имущество, транспортному и земельному налогам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9236" y="4309869"/>
            <a:ext cx="2852738" cy="862167"/>
            <a:chOff x="105648" y="4313859"/>
            <a:chExt cx="3803650" cy="86296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648" y="4313859"/>
              <a:ext cx="3803396" cy="862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214" y="4341316"/>
              <a:ext cx="3689604" cy="74998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95536" y="4337985"/>
            <a:ext cx="2264685" cy="623769"/>
          </a:xfrm>
          <a:prstGeom prst="rect">
            <a:avLst/>
          </a:prstGeom>
        </p:spPr>
        <p:txBody>
          <a:bodyPr vert="horz" wrap="square" lIns="0" tIns="48522" rIns="0" bIns="0" rtlCol="0">
            <a:spAutoFit/>
          </a:bodyPr>
          <a:lstStyle/>
          <a:p>
            <a:pPr marL="10664" marR="4266" indent="-533" algn="ctr">
              <a:lnSpc>
                <a:spcPct val="82600"/>
              </a:lnSpc>
              <a:spcBef>
                <a:spcPts val="382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Личный</a:t>
            </a:r>
            <a:r>
              <a:rPr sz="1500" b="1" spc="-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кабинет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налогоплательщика</a:t>
            </a:r>
            <a:r>
              <a:rPr sz="1500" b="1" spc="252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для </a:t>
            </a:r>
            <a:r>
              <a:rPr sz="1500" b="1" spc="-35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физических</a:t>
            </a:r>
            <a:r>
              <a:rPr sz="1500" b="1" spc="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лиц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87242" y="4235300"/>
            <a:ext cx="5906453" cy="1664698"/>
            <a:chOff x="4116323" y="4239221"/>
            <a:chExt cx="7875270" cy="166623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6323" y="4272762"/>
              <a:ext cx="7875016" cy="16325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0867" y="4239221"/>
              <a:ext cx="7734808" cy="16219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266615" y="4321319"/>
            <a:ext cx="6057913" cy="139576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R="982172" algn="ctr"/>
            <a:r>
              <a:rPr sz="1500" spc="-17" dirty="0">
                <a:latin typeface="Times New Roman"/>
                <a:cs typeface="Times New Roman"/>
              </a:rPr>
              <a:t>возможность получать актуальную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информацию  о</a:t>
            </a:r>
            <a:r>
              <a:rPr lang="ru-RU" sz="1500" spc="-17" dirty="0">
                <a:latin typeface="Times New Roman"/>
                <a:cs typeface="Times New Roman"/>
              </a:rPr>
              <a:t> з</a:t>
            </a:r>
            <a:r>
              <a:rPr sz="1500" spc="-17" dirty="0">
                <a:latin typeface="Times New Roman"/>
                <a:cs typeface="Times New Roman"/>
              </a:rPr>
              <a:t>адолженности по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налогам</a:t>
            </a:r>
            <a:r>
              <a:rPr lang="ru-RU" sz="1500" spc="-17" dirty="0">
                <a:latin typeface="Times New Roman"/>
                <a:cs typeface="Times New Roman"/>
              </a:rPr>
              <a:t>  перед </a:t>
            </a:r>
            <a:r>
              <a:rPr sz="1500" spc="-17" dirty="0">
                <a:latin typeface="Times New Roman"/>
                <a:cs typeface="Times New Roman"/>
              </a:rPr>
              <a:t>бюджетом,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о суммах начисленных и уплаченных налоговых платежей, об объектах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собственности, контролировать состояние расчетов с бюджетом, получать и  распечатывать налоговые уведомления и квитанции на уплату налогов,  осуществлять оплату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06661" y="3048910"/>
            <a:ext cx="2825115" cy="862167"/>
            <a:chOff x="142214" y="3051733"/>
            <a:chExt cx="3766820" cy="862965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214" y="3051733"/>
              <a:ext cx="3766820" cy="862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758" y="3079191"/>
              <a:ext cx="3655060" cy="74998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85911" y="3140341"/>
            <a:ext cx="2374310" cy="463134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10664" marR="4266" indent="212217">
              <a:lnSpc>
                <a:spcPts val="1579"/>
              </a:lnSpc>
              <a:spcBef>
                <a:spcPts val="411"/>
              </a:spcBef>
            </a:pPr>
            <a:r>
              <a:rPr sz="16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Сроки </a:t>
            </a:r>
            <a:r>
              <a:rPr sz="16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направления </a:t>
            </a:r>
            <a:r>
              <a:rPr sz="16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налоговых</a:t>
            </a:r>
            <a:r>
              <a:rPr sz="1600" b="1" spc="29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уведомлений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7243" y="2991026"/>
            <a:ext cx="5898832" cy="1013156"/>
            <a:chOff x="4116323" y="2993796"/>
            <a:chExt cx="7865109" cy="1014094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3033420"/>
              <a:ext cx="7864856" cy="974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2993796"/>
              <a:ext cx="7724648" cy="9877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92716" y="2991026"/>
            <a:ext cx="5065871" cy="9346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4266" algn="ctr">
              <a:spcBef>
                <a:spcPts val="88"/>
              </a:spcBef>
            </a:pPr>
            <a:r>
              <a:rPr sz="1500" spc="-17" dirty="0">
                <a:latin typeface="Times New Roman"/>
                <a:cs typeface="Times New Roman"/>
              </a:rPr>
              <a:t>возможность узнать о запланированных сроках направления налоговых  уведомлений по налогу на имущество физических лиц, транспортному и  земельному налогам в конкретной налоговой инспекции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2869311" y="3143337"/>
            <a:ext cx="239554" cy="1986346"/>
            <a:chOff x="3825747" y="3146247"/>
            <a:chExt cx="319405" cy="198818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5747" y="3146247"/>
              <a:ext cx="278345" cy="7591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95851" y="316166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4355" y="4374845"/>
              <a:ext cx="280377" cy="75912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34967" y="4389881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6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0218" y="332656"/>
            <a:ext cx="6857048" cy="1191045"/>
            <a:chOff x="1285747" y="580262"/>
            <a:chExt cx="9142730" cy="11921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592" y="582167"/>
              <a:ext cx="9099804" cy="1190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747" y="580262"/>
              <a:ext cx="9142730" cy="107175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69750" y="393686"/>
            <a:ext cx="6857048" cy="1070888"/>
          </a:xfrm>
          <a:custGeom>
            <a:avLst/>
            <a:gdLst/>
            <a:ahLst/>
            <a:cxnLst/>
            <a:rect l="l" t="t" r="r" b="b"/>
            <a:pathLst>
              <a:path w="9142730" h="1071880">
                <a:moveTo>
                  <a:pt x="0" y="178688"/>
                </a:moveTo>
                <a:lnTo>
                  <a:pt x="6374" y="131189"/>
                </a:lnTo>
                <a:lnTo>
                  <a:pt x="24365" y="88504"/>
                </a:lnTo>
                <a:lnTo>
                  <a:pt x="52276" y="52339"/>
                </a:lnTo>
                <a:lnTo>
                  <a:pt x="88410" y="24398"/>
                </a:lnTo>
                <a:lnTo>
                  <a:pt x="131071" y="6383"/>
                </a:lnTo>
                <a:lnTo>
                  <a:pt x="178562" y="0"/>
                </a:lnTo>
                <a:lnTo>
                  <a:pt x="8964168" y="0"/>
                </a:lnTo>
                <a:lnTo>
                  <a:pt x="9011658" y="6383"/>
                </a:lnTo>
                <a:lnTo>
                  <a:pt x="9054319" y="24398"/>
                </a:lnTo>
                <a:lnTo>
                  <a:pt x="9090453" y="52339"/>
                </a:lnTo>
                <a:lnTo>
                  <a:pt x="9118364" y="88504"/>
                </a:lnTo>
                <a:lnTo>
                  <a:pt x="9136355" y="131189"/>
                </a:lnTo>
                <a:lnTo>
                  <a:pt x="9142730" y="178688"/>
                </a:lnTo>
                <a:lnTo>
                  <a:pt x="9142730" y="893190"/>
                </a:lnTo>
                <a:lnTo>
                  <a:pt x="9136355" y="940681"/>
                </a:lnTo>
                <a:lnTo>
                  <a:pt x="9118364" y="983342"/>
                </a:lnTo>
                <a:lnTo>
                  <a:pt x="9090453" y="1019476"/>
                </a:lnTo>
                <a:lnTo>
                  <a:pt x="9054319" y="1047387"/>
                </a:lnTo>
                <a:lnTo>
                  <a:pt x="9011658" y="1065378"/>
                </a:lnTo>
                <a:lnTo>
                  <a:pt x="8964168" y="1071752"/>
                </a:lnTo>
                <a:lnTo>
                  <a:pt x="178562" y="1071752"/>
                </a:lnTo>
                <a:lnTo>
                  <a:pt x="131071" y="1065378"/>
                </a:lnTo>
                <a:lnTo>
                  <a:pt x="88410" y="1047387"/>
                </a:lnTo>
                <a:lnTo>
                  <a:pt x="52276" y="1019476"/>
                </a:lnTo>
                <a:lnTo>
                  <a:pt x="24365" y="983342"/>
                </a:lnTo>
                <a:lnTo>
                  <a:pt x="6374" y="940681"/>
                </a:lnTo>
                <a:lnTo>
                  <a:pt x="0" y="893190"/>
                </a:lnTo>
                <a:lnTo>
                  <a:pt x="0" y="178688"/>
                </a:lnTo>
                <a:close/>
              </a:path>
            </a:pathLst>
          </a:custGeom>
          <a:ln w="952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944" y="493589"/>
            <a:ext cx="6469856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131" marR="4266" indent="0" algn="ctr">
              <a:spcBef>
                <a:spcPts val="80"/>
              </a:spcBef>
              <a:buNone/>
            </a:pPr>
            <a:r>
              <a:rPr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РАСХОДЫ</a:t>
            </a:r>
            <a:r>
              <a:rPr lang="ru-RU"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34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400" b="1" spc="3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выплачиваемые</a:t>
            </a:r>
            <a:r>
              <a:rPr sz="2400" b="1" spc="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из</a:t>
            </a:r>
            <a:r>
              <a:rPr sz="2400" b="1" spc="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 </a:t>
            </a:r>
            <a:r>
              <a:rPr sz="2400" b="1" spc="-57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денежные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средства</a:t>
            </a:r>
            <a:endParaRPr sz="24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5357" y="1832291"/>
            <a:ext cx="6876098" cy="1432695"/>
            <a:chOff x="1273047" y="1995804"/>
            <a:chExt cx="9168130" cy="11423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001011"/>
              <a:ext cx="9116568" cy="1136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8975979" y="0"/>
                  </a:moveTo>
                  <a:lnTo>
                    <a:pt x="166751" y="0"/>
                  </a:lnTo>
                  <a:lnTo>
                    <a:pt x="122384" y="5957"/>
                  </a:lnTo>
                  <a:lnTo>
                    <a:pt x="82540" y="22770"/>
                  </a:lnTo>
                  <a:lnTo>
                    <a:pt x="48799" y="48847"/>
                  </a:lnTo>
                  <a:lnTo>
                    <a:pt x="22742" y="82597"/>
                  </a:lnTo>
                  <a:lnTo>
                    <a:pt x="5949" y="122428"/>
                  </a:lnTo>
                  <a:lnTo>
                    <a:pt x="0" y="166751"/>
                  </a:lnTo>
                  <a:lnTo>
                    <a:pt x="0" y="833628"/>
                  </a:lnTo>
                  <a:lnTo>
                    <a:pt x="5949" y="877950"/>
                  </a:lnTo>
                  <a:lnTo>
                    <a:pt x="22742" y="917781"/>
                  </a:lnTo>
                  <a:lnTo>
                    <a:pt x="48799" y="951531"/>
                  </a:lnTo>
                  <a:lnTo>
                    <a:pt x="82540" y="977608"/>
                  </a:lnTo>
                  <a:lnTo>
                    <a:pt x="122384" y="994421"/>
                  </a:lnTo>
                  <a:lnTo>
                    <a:pt x="166751" y="1000379"/>
                  </a:lnTo>
                  <a:lnTo>
                    <a:pt x="8975979" y="1000379"/>
                  </a:lnTo>
                  <a:lnTo>
                    <a:pt x="9020345" y="994421"/>
                  </a:lnTo>
                  <a:lnTo>
                    <a:pt x="9060189" y="977608"/>
                  </a:lnTo>
                  <a:lnTo>
                    <a:pt x="9093930" y="951531"/>
                  </a:lnTo>
                  <a:lnTo>
                    <a:pt x="9119987" y="917781"/>
                  </a:lnTo>
                  <a:lnTo>
                    <a:pt x="9136780" y="877950"/>
                  </a:lnTo>
                  <a:lnTo>
                    <a:pt x="9142730" y="833628"/>
                  </a:lnTo>
                  <a:lnTo>
                    <a:pt x="9142730" y="166751"/>
                  </a:lnTo>
                  <a:lnTo>
                    <a:pt x="9136780" y="122428"/>
                  </a:lnTo>
                  <a:lnTo>
                    <a:pt x="9119987" y="82597"/>
                  </a:lnTo>
                  <a:lnTo>
                    <a:pt x="9093930" y="48847"/>
                  </a:lnTo>
                  <a:lnTo>
                    <a:pt x="9060189" y="22770"/>
                  </a:lnTo>
                  <a:lnTo>
                    <a:pt x="9020345" y="5957"/>
                  </a:lnTo>
                  <a:lnTo>
                    <a:pt x="8975979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0" y="166751"/>
                  </a:moveTo>
                  <a:lnTo>
                    <a:pt x="5949" y="122428"/>
                  </a:lnTo>
                  <a:lnTo>
                    <a:pt x="22742" y="82597"/>
                  </a:lnTo>
                  <a:lnTo>
                    <a:pt x="48799" y="48847"/>
                  </a:lnTo>
                  <a:lnTo>
                    <a:pt x="82540" y="22770"/>
                  </a:lnTo>
                  <a:lnTo>
                    <a:pt x="122384" y="5957"/>
                  </a:lnTo>
                  <a:lnTo>
                    <a:pt x="166751" y="0"/>
                  </a:lnTo>
                  <a:lnTo>
                    <a:pt x="8975979" y="0"/>
                  </a:lnTo>
                  <a:lnTo>
                    <a:pt x="9020345" y="5957"/>
                  </a:lnTo>
                  <a:lnTo>
                    <a:pt x="9060189" y="22770"/>
                  </a:lnTo>
                  <a:lnTo>
                    <a:pt x="9093930" y="48847"/>
                  </a:lnTo>
                  <a:lnTo>
                    <a:pt x="9119987" y="82597"/>
                  </a:lnTo>
                  <a:lnTo>
                    <a:pt x="9136780" y="122428"/>
                  </a:lnTo>
                  <a:lnTo>
                    <a:pt x="9142730" y="166751"/>
                  </a:lnTo>
                  <a:lnTo>
                    <a:pt x="9142730" y="833628"/>
                  </a:lnTo>
                  <a:lnTo>
                    <a:pt x="9136780" y="877950"/>
                  </a:lnTo>
                  <a:lnTo>
                    <a:pt x="9119987" y="917781"/>
                  </a:lnTo>
                  <a:lnTo>
                    <a:pt x="9093930" y="951531"/>
                  </a:lnTo>
                  <a:lnTo>
                    <a:pt x="9060189" y="977608"/>
                  </a:lnTo>
                  <a:lnTo>
                    <a:pt x="9020345" y="994421"/>
                  </a:lnTo>
                  <a:lnTo>
                    <a:pt x="8975979" y="1000379"/>
                  </a:lnTo>
                  <a:lnTo>
                    <a:pt x="166751" y="1000379"/>
                  </a:lnTo>
                  <a:lnTo>
                    <a:pt x="122384" y="994421"/>
                  </a:lnTo>
                  <a:lnTo>
                    <a:pt x="82540" y="977608"/>
                  </a:lnTo>
                  <a:lnTo>
                    <a:pt x="48799" y="951531"/>
                  </a:lnTo>
                  <a:lnTo>
                    <a:pt x="22742" y="917781"/>
                  </a:lnTo>
                  <a:lnTo>
                    <a:pt x="5949" y="877950"/>
                  </a:lnTo>
                  <a:lnTo>
                    <a:pt x="0" y="833628"/>
                  </a:lnTo>
                  <a:lnTo>
                    <a:pt x="0" y="16675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79712" y="1952281"/>
            <a:ext cx="5806440" cy="1118226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R="4266" algn="ctr"/>
            <a:r>
              <a:rPr sz="2400" b="1" spc="-29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Брюховецкий</a:t>
            </a:r>
            <a:r>
              <a:rPr sz="24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FFFFFF"/>
                </a:solidFill>
                <a:latin typeface="Times New Roman"/>
                <a:cs typeface="Times New Roman"/>
              </a:rPr>
              <a:t>район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распределены</a:t>
            </a:r>
            <a:r>
              <a:rPr sz="2400" b="1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по: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600" y="4115115"/>
            <a:ext cx="2567464" cy="1619655"/>
            <a:chOff x="164592" y="4218939"/>
            <a:chExt cx="3423285" cy="16211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4233671"/>
              <a:ext cx="3422904" cy="16062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1666608" y="0"/>
                  </a:moveTo>
                  <a:lnTo>
                    <a:pt x="1601168" y="559"/>
                  </a:lnTo>
                  <a:lnTo>
                    <a:pt x="1536366" y="2224"/>
                  </a:lnTo>
                  <a:lnTo>
                    <a:pt x="1472250" y="4975"/>
                  </a:lnTo>
                  <a:lnTo>
                    <a:pt x="1408866" y="8789"/>
                  </a:lnTo>
                  <a:lnTo>
                    <a:pt x="1346259" y="13648"/>
                  </a:lnTo>
                  <a:lnTo>
                    <a:pt x="1284477" y="19530"/>
                  </a:lnTo>
                  <a:lnTo>
                    <a:pt x="1223565" y="26415"/>
                  </a:lnTo>
                  <a:lnTo>
                    <a:pt x="1163570" y="34282"/>
                  </a:lnTo>
                  <a:lnTo>
                    <a:pt x="1104538" y="43111"/>
                  </a:lnTo>
                  <a:lnTo>
                    <a:pt x="1046516" y="52881"/>
                  </a:lnTo>
                  <a:lnTo>
                    <a:pt x="989550" y="63571"/>
                  </a:lnTo>
                  <a:lnTo>
                    <a:pt x="933686" y="75161"/>
                  </a:lnTo>
                  <a:lnTo>
                    <a:pt x="878970" y="87631"/>
                  </a:lnTo>
                  <a:lnTo>
                    <a:pt x="825449" y="100960"/>
                  </a:lnTo>
                  <a:lnTo>
                    <a:pt x="773169" y="115127"/>
                  </a:lnTo>
                  <a:lnTo>
                    <a:pt x="722176" y="130112"/>
                  </a:lnTo>
                  <a:lnTo>
                    <a:pt x="672517" y="145894"/>
                  </a:lnTo>
                  <a:lnTo>
                    <a:pt x="624239" y="162452"/>
                  </a:lnTo>
                  <a:lnTo>
                    <a:pt x="577386" y="179767"/>
                  </a:lnTo>
                  <a:lnTo>
                    <a:pt x="532007" y="197817"/>
                  </a:lnTo>
                  <a:lnTo>
                    <a:pt x="488146" y="216582"/>
                  </a:lnTo>
                  <a:lnTo>
                    <a:pt x="445851" y="236042"/>
                  </a:lnTo>
                  <a:lnTo>
                    <a:pt x="405167" y="256175"/>
                  </a:lnTo>
                  <a:lnTo>
                    <a:pt x="366142" y="276962"/>
                  </a:lnTo>
                  <a:lnTo>
                    <a:pt x="328820" y="298381"/>
                  </a:lnTo>
                  <a:lnTo>
                    <a:pt x="293250" y="320413"/>
                  </a:lnTo>
                  <a:lnTo>
                    <a:pt x="259476" y="343036"/>
                  </a:lnTo>
                  <a:lnTo>
                    <a:pt x="227545" y="366230"/>
                  </a:lnTo>
                  <a:lnTo>
                    <a:pt x="197504" y="389975"/>
                  </a:lnTo>
                  <a:lnTo>
                    <a:pt x="143277" y="439033"/>
                  </a:lnTo>
                  <a:lnTo>
                    <a:pt x="97163" y="490047"/>
                  </a:lnTo>
                  <a:lnTo>
                    <a:pt x="59534" y="542851"/>
                  </a:lnTo>
                  <a:lnTo>
                    <a:pt x="30760" y="597282"/>
                  </a:lnTo>
                  <a:lnTo>
                    <a:pt x="11212" y="653174"/>
                  </a:lnTo>
                  <a:lnTo>
                    <a:pt x="1261" y="710364"/>
                  </a:lnTo>
                  <a:lnTo>
                    <a:pt x="0" y="739393"/>
                  </a:lnTo>
                  <a:lnTo>
                    <a:pt x="1261" y="768423"/>
                  </a:lnTo>
                  <a:lnTo>
                    <a:pt x="11212" y="825611"/>
                  </a:lnTo>
                  <a:lnTo>
                    <a:pt x="30760" y="881500"/>
                  </a:lnTo>
                  <a:lnTo>
                    <a:pt x="59534" y="935926"/>
                  </a:lnTo>
                  <a:lnTo>
                    <a:pt x="97163" y="988724"/>
                  </a:lnTo>
                  <a:lnTo>
                    <a:pt x="143277" y="1039730"/>
                  </a:lnTo>
                  <a:lnTo>
                    <a:pt x="197504" y="1088781"/>
                  </a:lnTo>
                  <a:lnTo>
                    <a:pt x="227545" y="1112521"/>
                  </a:lnTo>
                  <a:lnTo>
                    <a:pt x="259476" y="1135711"/>
                  </a:lnTo>
                  <a:lnTo>
                    <a:pt x="293250" y="1158329"/>
                  </a:lnTo>
                  <a:lnTo>
                    <a:pt x="328820" y="1180356"/>
                  </a:lnTo>
                  <a:lnTo>
                    <a:pt x="366142" y="1201770"/>
                  </a:lnTo>
                  <a:lnTo>
                    <a:pt x="405167" y="1222552"/>
                  </a:lnTo>
                  <a:lnTo>
                    <a:pt x="445851" y="1242680"/>
                  </a:lnTo>
                  <a:lnTo>
                    <a:pt x="488146" y="1262135"/>
                  </a:lnTo>
                  <a:lnTo>
                    <a:pt x="532007" y="1280895"/>
                  </a:lnTo>
                  <a:lnTo>
                    <a:pt x="577386" y="1298940"/>
                  </a:lnTo>
                  <a:lnTo>
                    <a:pt x="624239" y="1316250"/>
                  </a:lnTo>
                  <a:lnTo>
                    <a:pt x="672517" y="1332804"/>
                  </a:lnTo>
                  <a:lnTo>
                    <a:pt x="722176" y="1348581"/>
                  </a:lnTo>
                  <a:lnTo>
                    <a:pt x="773169" y="1363561"/>
                  </a:lnTo>
                  <a:lnTo>
                    <a:pt x="825449" y="1377724"/>
                  </a:lnTo>
                  <a:lnTo>
                    <a:pt x="878970" y="1391048"/>
                  </a:lnTo>
                  <a:lnTo>
                    <a:pt x="933686" y="1403514"/>
                  </a:lnTo>
                  <a:lnTo>
                    <a:pt x="989550" y="1415100"/>
                  </a:lnTo>
                  <a:lnTo>
                    <a:pt x="1046516" y="1425787"/>
                  </a:lnTo>
                  <a:lnTo>
                    <a:pt x="1104538" y="1435553"/>
                  </a:lnTo>
                  <a:lnTo>
                    <a:pt x="1163570" y="1444379"/>
                  </a:lnTo>
                  <a:lnTo>
                    <a:pt x="1223565" y="1452243"/>
                  </a:lnTo>
                  <a:lnTo>
                    <a:pt x="1284477" y="1459125"/>
                  </a:lnTo>
                  <a:lnTo>
                    <a:pt x="1346259" y="1465005"/>
                  </a:lnTo>
                  <a:lnTo>
                    <a:pt x="1408866" y="1469861"/>
                  </a:lnTo>
                  <a:lnTo>
                    <a:pt x="1472250" y="1473675"/>
                  </a:lnTo>
                  <a:lnTo>
                    <a:pt x="1536366" y="1476424"/>
                  </a:lnTo>
                  <a:lnTo>
                    <a:pt x="1601168" y="1478088"/>
                  </a:lnTo>
                  <a:lnTo>
                    <a:pt x="1666608" y="1478648"/>
                  </a:lnTo>
                  <a:lnTo>
                    <a:pt x="1732053" y="1478088"/>
                  </a:lnTo>
                  <a:lnTo>
                    <a:pt x="1796860" y="1476424"/>
                  </a:lnTo>
                  <a:lnTo>
                    <a:pt x="1860981" y="1473675"/>
                  </a:lnTo>
                  <a:lnTo>
                    <a:pt x="1924371" y="1469861"/>
                  </a:lnTo>
                  <a:lnTo>
                    <a:pt x="1986983" y="1465005"/>
                  </a:lnTo>
                  <a:lnTo>
                    <a:pt x="2048770" y="1459125"/>
                  </a:lnTo>
                  <a:lnTo>
                    <a:pt x="2109687" y="1452243"/>
                  </a:lnTo>
                  <a:lnTo>
                    <a:pt x="2169687" y="1444379"/>
                  </a:lnTo>
                  <a:lnTo>
                    <a:pt x="2228724" y="1435553"/>
                  </a:lnTo>
                  <a:lnTo>
                    <a:pt x="2286751" y="1425787"/>
                  </a:lnTo>
                  <a:lnTo>
                    <a:pt x="2343722" y="1415100"/>
                  </a:lnTo>
                  <a:lnTo>
                    <a:pt x="2399591" y="1403514"/>
                  </a:lnTo>
                  <a:lnTo>
                    <a:pt x="2454311" y="1391048"/>
                  </a:lnTo>
                  <a:lnTo>
                    <a:pt x="2507837" y="1377724"/>
                  </a:lnTo>
                  <a:lnTo>
                    <a:pt x="2560121" y="1363561"/>
                  </a:lnTo>
                  <a:lnTo>
                    <a:pt x="2611118" y="1348581"/>
                  </a:lnTo>
                  <a:lnTo>
                    <a:pt x="2660781" y="1332804"/>
                  </a:lnTo>
                  <a:lnTo>
                    <a:pt x="2709064" y="1316250"/>
                  </a:lnTo>
                  <a:lnTo>
                    <a:pt x="2755920" y="1298940"/>
                  </a:lnTo>
                  <a:lnTo>
                    <a:pt x="2801304" y="1280895"/>
                  </a:lnTo>
                  <a:lnTo>
                    <a:pt x="2845168" y="1262135"/>
                  </a:lnTo>
                  <a:lnTo>
                    <a:pt x="2887467" y="1242680"/>
                  </a:lnTo>
                  <a:lnTo>
                    <a:pt x="2928154" y="1222552"/>
                  </a:lnTo>
                  <a:lnTo>
                    <a:pt x="2967183" y="1201770"/>
                  </a:lnTo>
                  <a:lnTo>
                    <a:pt x="3004507" y="1180356"/>
                  </a:lnTo>
                  <a:lnTo>
                    <a:pt x="3040081" y="1158329"/>
                  </a:lnTo>
                  <a:lnTo>
                    <a:pt x="3073857" y="1135711"/>
                  </a:lnTo>
                  <a:lnTo>
                    <a:pt x="3105791" y="1112521"/>
                  </a:lnTo>
                  <a:lnTo>
                    <a:pt x="3135834" y="1088781"/>
                  </a:lnTo>
                  <a:lnTo>
                    <a:pt x="3190067" y="1039730"/>
                  </a:lnTo>
                  <a:lnTo>
                    <a:pt x="3236184" y="988724"/>
                  </a:lnTo>
                  <a:lnTo>
                    <a:pt x="3273816" y="935926"/>
                  </a:lnTo>
                  <a:lnTo>
                    <a:pt x="3302592" y="881500"/>
                  </a:lnTo>
                  <a:lnTo>
                    <a:pt x="3322142" y="825611"/>
                  </a:lnTo>
                  <a:lnTo>
                    <a:pt x="3332094" y="768423"/>
                  </a:lnTo>
                  <a:lnTo>
                    <a:pt x="3333356" y="739393"/>
                  </a:lnTo>
                  <a:lnTo>
                    <a:pt x="3332094" y="710364"/>
                  </a:lnTo>
                  <a:lnTo>
                    <a:pt x="3322142" y="653174"/>
                  </a:lnTo>
                  <a:lnTo>
                    <a:pt x="3302592" y="597282"/>
                  </a:lnTo>
                  <a:lnTo>
                    <a:pt x="3273816" y="542851"/>
                  </a:lnTo>
                  <a:lnTo>
                    <a:pt x="3236184" y="490047"/>
                  </a:lnTo>
                  <a:lnTo>
                    <a:pt x="3190067" y="439033"/>
                  </a:lnTo>
                  <a:lnTo>
                    <a:pt x="3135834" y="389975"/>
                  </a:lnTo>
                  <a:lnTo>
                    <a:pt x="3105791" y="366230"/>
                  </a:lnTo>
                  <a:lnTo>
                    <a:pt x="3073857" y="343036"/>
                  </a:lnTo>
                  <a:lnTo>
                    <a:pt x="3040081" y="320413"/>
                  </a:lnTo>
                  <a:lnTo>
                    <a:pt x="3004507" y="298381"/>
                  </a:lnTo>
                  <a:lnTo>
                    <a:pt x="2967183" y="276962"/>
                  </a:lnTo>
                  <a:lnTo>
                    <a:pt x="2928154" y="256175"/>
                  </a:lnTo>
                  <a:lnTo>
                    <a:pt x="2887467" y="236042"/>
                  </a:lnTo>
                  <a:lnTo>
                    <a:pt x="2845168" y="216582"/>
                  </a:lnTo>
                  <a:lnTo>
                    <a:pt x="2801304" y="197817"/>
                  </a:lnTo>
                  <a:lnTo>
                    <a:pt x="2755920" y="179767"/>
                  </a:lnTo>
                  <a:lnTo>
                    <a:pt x="2709064" y="162452"/>
                  </a:lnTo>
                  <a:lnTo>
                    <a:pt x="2660781" y="145894"/>
                  </a:lnTo>
                  <a:lnTo>
                    <a:pt x="2611118" y="130112"/>
                  </a:lnTo>
                  <a:lnTo>
                    <a:pt x="2560121" y="115127"/>
                  </a:lnTo>
                  <a:lnTo>
                    <a:pt x="2507837" y="100960"/>
                  </a:lnTo>
                  <a:lnTo>
                    <a:pt x="2454311" y="87631"/>
                  </a:lnTo>
                  <a:lnTo>
                    <a:pt x="2399591" y="75161"/>
                  </a:lnTo>
                  <a:lnTo>
                    <a:pt x="2343722" y="63571"/>
                  </a:lnTo>
                  <a:lnTo>
                    <a:pt x="2286751" y="52881"/>
                  </a:lnTo>
                  <a:lnTo>
                    <a:pt x="2228724" y="43111"/>
                  </a:lnTo>
                  <a:lnTo>
                    <a:pt x="2169687" y="34282"/>
                  </a:lnTo>
                  <a:lnTo>
                    <a:pt x="2109687" y="26415"/>
                  </a:lnTo>
                  <a:lnTo>
                    <a:pt x="2048770" y="19530"/>
                  </a:lnTo>
                  <a:lnTo>
                    <a:pt x="1986983" y="13648"/>
                  </a:lnTo>
                  <a:lnTo>
                    <a:pt x="1924371" y="8789"/>
                  </a:lnTo>
                  <a:lnTo>
                    <a:pt x="1860981" y="4975"/>
                  </a:lnTo>
                  <a:lnTo>
                    <a:pt x="1796860" y="2224"/>
                  </a:lnTo>
                  <a:lnTo>
                    <a:pt x="1732053" y="559"/>
                  </a:lnTo>
                  <a:lnTo>
                    <a:pt x="166660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0" y="739393"/>
                  </a:moveTo>
                  <a:lnTo>
                    <a:pt x="5014" y="681617"/>
                  </a:lnTo>
                  <a:lnTo>
                    <a:pt x="19810" y="625055"/>
                  </a:lnTo>
                  <a:lnTo>
                    <a:pt x="44017" y="569873"/>
                  </a:lnTo>
                  <a:lnTo>
                    <a:pt x="77265" y="516235"/>
                  </a:lnTo>
                  <a:lnTo>
                    <a:pt x="119182" y="464306"/>
                  </a:lnTo>
                  <a:lnTo>
                    <a:pt x="169399" y="414249"/>
                  </a:lnTo>
                  <a:lnTo>
                    <a:pt x="227545" y="366230"/>
                  </a:lnTo>
                  <a:lnTo>
                    <a:pt x="259476" y="343036"/>
                  </a:lnTo>
                  <a:lnTo>
                    <a:pt x="293250" y="320413"/>
                  </a:lnTo>
                  <a:lnTo>
                    <a:pt x="328820" y="298381"/>
                  </a:lnTo>
                  <a:lnTo>
                    <a:pt x="366142" y="276962"/>
                  </a:lnTo>
                  <a:lnTo>
                    <a:pt x="405167" y="256175"/>
                  </a:lnTo>
                  <a:lnTo>
                    <a:pt x="445851" y="236042"/>
                  </a:lnTo>
                  <a:lnTo>
                    <a:pt x="488146" y="216582"/>
                  </a:lnTo>
                  <a:lnTo>
                    <a:pt x="532007" y="197817"/>
                  </a:lnTo>
                  <a:lnTo>
                    <a:pt x="577386" y="179767"/>
                  </a:lnTo>
                  <a:lnTo>
                    <a:pt x="624239" y="162452"/>
                  </a:lnTo>
                  <a:lnTo>
                    <a:pt x="672517" y="145894"/>
                  </a:lnTo>
                  <a:lnTo>
                    <a:pt x="722176" y="130112"/>
                  </a:lnTo>
                  <a:lnTo>
                    <a:pt x="773169" y="115127"/>
                  </a:lnTo>
                  <a:lnTo>
                    <a:pt x="825449" y="100960"/>
                  </a:lnTo>
                  <a:lnTo>
                    <a:pt x="878970" y="87631"/>
                  </a:lnTo>
                  <a:lnTo>
                    <a:pt x="933686" y="75161"/>
                  </a:lnTo>
                  <a:lnTo>
                    <a:pt x="989550" y="63571"/>
                  </a:lnTo>
                  <a:lnTo>
                    <a:pt x="1046516" y="52881"/>
                  </a:lnTo>
                  <a:lnTo>
                    <a:pt x="1104538" y="43111"/>
                  </a:lnTo>
                  <a:lnTo>
                    <a:pt x="1163570" y="34282"/>
                  </a:lnTo>
                  <a:lnTo>
                    <a:pt x="1223565" y="26415"/>
                  </a:lnTo>
                  <a:lnTo>
                    <a:pt x="1284477" y="19530"/>
                  </a:lnTo>
                  <a:lnTo>
                    <a:pt x="1346259" y="13648"/>
                  </a:lnTo>
                  <a:lnTo>
                    <a:pt x="1408866" y="8789"/>
                  </a:lnTo>
                  <a:lnTo>
                    <a:pt x="1472250" y="4975"/>
                  </a:lnTo>
                  <a:lnTo>
                    <a:pt x="1536366" y="2224"/>
                  </a:lnTo>
                  <a:lnTo>
                    <a:pt x="1601168" y="559"/>
                  </a:lnTo>
                  <a:lnTo>
                    <a:pt x="1666608" y="0"/>
                  </a:lnTo>
                  <a:lnTo>
                    <a:pt x="1732053" y="559"/>
                  </a:lnTo>
                  <a:lnTo>
                    <a:pt x="1796860" y="2224"/>
                  </a:lnTo>
                  <a:lnTo>
                    <a:pt x="1860981" y="4975"/>
                  </a:lnTo>
                  <a:lnTo>
                    <a:pt x="1924371" y="8789"/>
                  </a:lnTo>
                  <a:lnTo>
                    <a:pt x="1986983" y="13648"/>
                  </a:lnTo>
                  <a:lnTo>
                    <a:pt x="2048770" y="19530"/>
                  </a:lnTo>
                  <a:lnTo>
                    <a:pt x="2109687" y="26415"/>
                  </a:lnTo>
                  <a:lnTo>
                    <a:pt x="2169687" y="34282"/>
                  </a:lnTo>
                  <a:lnTo>
                    <a:pt x="2228724" y="43111"/>
                  </a:lnTo>
                  <a:lnTo>
                    <a:pt x="2286751" y="52881"/>
                  </a:lnTo>
                  <a:lnTo>
                    <a:pt x="2343722" y="63571"/>
                  </a:lnTo>
                  <a:lnTo>
                    <a:pt x="2399591" y="75161"/>
                  </a:lnTo>
                  <a:lnTo>
                    <a:pt x="2454311" y="87631"/>
                  </a:lnTo>
                  <a:lnTo>
                    <a:pt x="2507837" y="100960"/>
                  </a:lnTo>
                  <a:lnTo>
                    <a:pt x="2560121" y="115127"/>
                  </a:lnTo>
                  <a:lnTo>
                    <a:pt x="2611118" y="130112"/>
                  </a:lnTo>
                  <a:lnTo>
                    <a:pt x="2660781" y="145894"/>
                  </a:lnTo>
                  <a:lnTo>
                    <a:pt x="2709064" y="162452"/>
                  </a:lnTo>
                  <a:lnTo>
                    <a:pt x="2755920" y="179767"/>
                  </a:lnTo>
                  <a:lnTo>
                    <a:pt x="2801304" y="197817"/>
                  </a:lnTo>
                  <a:lnTo>
                    <a:pt x="2845168" y="216582"/>
                  </a:lnTo>
                  <a:lnTo>
                    <a:pt x="2887467" y="236042"/>
                  </a:lnTo>
                  <a:lnTo>
                    <a:pt x="2928154" y="256175"/>
                  </a:lnTo>
                  <a:lnTo>
                    <a:pt x="2967183" y="276962"/>
                  </a:lnTo>
                  <a:lnTo>
                    <a:pt x="3004507" y="298381"/>
                  </a:lnTo>
                  <a:lnTo>
                    <a:pt x="3040081" y="320413"/>
                  </a:lnTo>
                  <a:lnTo>
                    <a:pt x="3073857" y="343036"/>
                  </a:lnTo>
                  <a:lnTo>
                    <a:pt x="3105791" y="366230"/>
                  </a:lnTo>
                  <a:lnTo>
                    <a:pt x="3135834" y="389975"/>
                  </a:lnTo>
                  <a:lnTo>
                    <a:pt x="3190067" y="439033"/>
                  </a:lnTo>
                  <a:lnTo>
                    <a:pt x="3236184" y="490047"/>
                  </a:lnTo>
                  <a:lnTo>
                    <a:pt x="3273816" y="542851"/>
                  </a:lnTo>
                  <a:lnTo>
                    <a:pt x="3302592" y="597282"/>
                  </a:lnTo>
                  <a:lnTo>
                    <a:pt x="3322142" y="653174"/>
                  </a:lnTo>
                  <a:lnTo>
                    <a:pt x="3332094" y="710364"/>
                  </a:lnTo>
                  <a:lnTo>
                    <a:pt x="3333356" y="739393"/>
                  </a:lnTo>
                  <a:lnTo>
                    <a:pt x="3332094" y="768423"/>
                  </a:lnTo>
                  <a:lnTo>
                    <a:pt x="3328341" y="797169"/>
                  </a:lnTo>
                  <a:lnTo>
                    <a:pt x="3313544" y="853728"/>
                  </a:lnTo>
                  <a:lnTo>
                    <a:pt x="3289335" y="908906"/>
                  </a:lnTo>
                  <a:lnTo>
                    <a:pt x="3256084" y="962538"/>
                  </a:lnTo>
                  <a:lnTo>
                    <a:pt x="3214163" y="1014461"/>
                  </a:lnTo>
                  <a:lnTo>
                    <a:pt x="3163942" y="1064510"/>
                  </a:lnTo>
                  <a:lnTo>
                    <a:pt x="3105791" y="1112521"/>
                  </a:lnTo>
                  <a:lnTo>
                    <a:pt x="3073857" y="1135711"/>
                  </a:lnTo>
                  <a:lnTo>
                    <a:pt x="3040081" y="1158329"/>
                  </a:lnTo>
                  <a:lnTo>
                    <a:pt x="3004507" y="1180356"/>
                  </a:lnTo>
                  <a:lnTo>
                    <a:pt x="2967183" y="1201770"/>
                  </a:lnTo>
                  <a:lnTo>
                    <a:pt x="2928154" y="1222552"/>
                  </a:lnTo>
                  <a:lnTo>
                    <a:pt x="2887467" y="1242680"/>
                  </a:lnTo>
                  <a:lnTo>
                    <a:pt x="2845168" y="1262135"/>
                  </a:lnTo>
                  <a:lnTo>
                    <a:pt x="2801304" y="1280895"/>
                  </a:lnTo>
                  <a:lnTo>
                    <a:pt x="2755920" y="1298940"/>
                  </a:lnTo>
                  <a:lnTo>
                    <a:pt x="2709064" y="1316250"/>
                  </a:lnTo>
                  <a:lnTo>
                    <a:pt x="2660781" y="1332804"/>
                  </a:lnTo>
                  <a:lnTo>
                    <a:pt x="2611118" y="1348581"/>
                  </a:lnTo>
                  <a:lnTo>
                    <a:pt x="2560121" y="1363561"/>
                  </a:lnTo>
                  <a:lnTo>
                    <a:pt x="2507837" y="1377724"/>
                  </a:lnTo>
                  <a:lnTo>
                    <a:pt x="2454311" y="1391048"/>
                  </a:lnTo>
                  <a:lnTo>
                    <a:pt x="2399591" y="1403514"/>
                  </a:lnTo>
                  <a:lnTo>
                    <a:pt x="2343722" y="1415100"/>
                  </a:lnTo>
                  <a:lnTo>
                    <a:pt x="2286751" y="1425787"/>
                  </a:lnTo>
                  <a:lnTo>
                    <a:pt x="2228724" y="1435553"/>
                  </a:lnTo>
                  <a:lnTo>
                    <a:pt x="2169687" y="1444379"/>
                  </a:lnTo>
                  <a:lnTo>
                    <a:pt x="2109687" y="1452243"/>
                  </a:lnTo>
                  <a:lnTo>
                    <a:pt x="2048770" y="1459125"/>
                  </a:lnTo>
                  <a:lnTo>
                    <a:pt x="1986983" y="1465005"/>
                  </a:lnTo>
                  <a:lnTo>
                    <a:pt x="1924371" y="1469861"/>
                  </a:lnTo>
                  <a:lnTo>
                    <a:pt x="1860981" y="1473675"/>
                  </a:lnTo>
                  <a:lnTo>
                    <a:pt x="1796860" y="1476424"/>
                  </a:lnTo>
                  <a:lnTo>
                    <a:pt x="1732053" y="1478088"/>
                  </a:lnTo>
                  <a:lnTo>
                    <a:pt x="1666608" y="1478648"/>
                  </a:lnTo>
                  <a:lnTo>
                    <a:pt x="1601168" y="1478088"/>
                  </a:lnTo>
                  <a:lnTo>
                    <a:pt x="1536366" y="1476424"/>
                  </a:lnTo>
                  <a:lnTo>
                    <a:pt x="1472250" y="1473675"/>
                  </a:lnTo>
                  <a:lnTo>
                    <a:pt x="1408866" y="1469861"/>
                  </a:lnTo>
                  <a:lnTo>
                    <a:pt x="1346259" y="1465005"/>
                  </a:lnTo>
                  <a:lnTo>
                    <a:pt x="1284477" y="1459125"/>
                  </a:lnTo>
                  <a:lnTo>
                    <a:pt x="1223565" y="1452243"/>
                  </a:lnTo>
                  <a:lnTo>
                    <a:pt x="1163570" y="1444379"/>
                  </a:lnTo>
                  <a:lnTo>
                    <a:pt x="1104538" y="1435553"/>
                  </a:lnTo>
                  <a:lnTo>
                    <a:pt x="1046516" y="1425787"/>
                  </a:lnTo>
                  <a:lnTo>
                    <a:pt x="989550" y="1415100"/>
                  </a:lnTo>
                  <a:lnTo>
                    <a:pt x="933686" y="1403514"/>
                  </a:lnTo>
                  <a:lnTo>
                    <a:pt x="878970" y="1391048"/>
                  </a:lnTo>
                  <a:lnTo>
                    <a:pt x="825449" y="1377724"/>
                  </a:lnTo>
                  <a:lnTo>
                    <a:pt x="773169" y="1363561"/>
                  </a:lnTo>
                  <a:lnTo>
                    <a:pt x="722176" y="1348581"/>
                  </a:lnTo>
                  <a:lnTo>
                    <a:pt x="672517" y="1332804"/>
                  </a:lnTo>
                  <a:lnTo>
                    <a:pt x="624239" y="1316250"/>
                  </a:lnTo>
                  <a:lnTo>
                    <a:pt x="577386" y="1298940"/>
                  </a:lnTo>
                  <a:lnTo>
                    <a:pt x="532007" y="1280895"/>
                  </a:lnTo>
                  <a:lnTo>
                    <a:pt x="488146" y="1262135"/>
                  </a:lnTo>
                  <a:lnTo>
                    <a:pt x="445851" y="1242680"/>
                  </a:lnTo>
                  <a:lnTo>
                    <a:pt x="405167" y="1222552"/>
                  </a:lnTo>
                  <a:lnTo>
                    <a:pt x="366142" y="1201770"/>
                  </a:lnTo>
                  <a:lnTo>
                    <a:pt x="328820" y="1180356"/>
                  </a:lnTo>
                  <a:lnTo>
                    <a:pt x="293250" y="1158329"/>
                  </a:lnTo>
                  <a:lnTo>
                    <a:pt x="259476" y="1135711"/>
                  </a:lnTo>
                  <a:lnTo>
                    <a:pt x="227545" y="1112521"/>
                  </a:lnTo>
                  <a:lnTo>
                    <a:pt x="197504" y="1088781"/>
                  </a:lnTo>
                  <a:lnTo>
                    <a:pt x="143277" y="1039730"/>
                  </a:lnTo>
                  <a:lnTo>
                    <a:pt x="97163" y="988724"/>
                  </a:lnTo>
                  <a:lnTo>
                    <a:pt x="59534" y="935926"/>
                  </a:lnTo>
                  <a:lnTo>
                    <a:pt x="30760" y="881500"/>
                  </a:lnTo>
                  <a:lnTo>
                    <a:pt x="11212" y="825611"/>
                  </a:lnTo>
                  <a:lnTo>
                    <a:pt x="1261" y="768423"/>
                  </a:lnTo>
                  <a:lnTo>
                    <a:pt x="0" y="7393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5089" y="4477407"/>
            <a:ext cx="1800200" cy="716089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55164" marR="147699" algn="ctr">
              <a:spcBef>
                <a:spcPts val="84"/>
              </a:spcBef>
            </a:pPr>
            <a:r>
              <a:rPr sz="1500" spc="-63" dirty="0" smtClean="0">
                <a:latin typeface="Times New Roman"/>
                <a:cs typeface="Times New Roman"/>
              </a:rPr>
              <a:t>1</a:t>
            </a:r>
            <a:r>
              <a:rPr lang="ru-RU" sz="1500" dirty="0">
                <a:latin typeface="Times New Roman"/>
                <a:cs typeface="Times New Roman"/>
              </a:rPr>
              <a:t>3</a:t>
            </a:r>
            <a:r>
              <a:rPr sz="1500" spc="-8" dirty="0" smtClean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</a:t>
            </a:r>
            <a:r>
              <a:rPr sz="1500" spc="-29" dirty="0">
                <a:latin typeface="Times New Roman"/>
                <a:cs typeface="Times New Roman"/>
              </a:rPr>
              <a:t>з</a:t>
            </a:r>
            <a:r>
              <a:rPr sz="1500" dirty="0">
                <a:latin typeface="Times New Roman"/>
                <a:cs typeface="Times New Roman"/>
              </a:rPr>
              <a:t>дел</a:t>
            </a:r>
            <a:r>
              <a:rPr sz="1500" spc="4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17" dirty="0">
                <a:latin typeface="Times New Roman"/>
                <a:cs typeface="Times New Roman"/>
              </a:rPr>
              <a:t>бюджетной</a:t>
            </a:r>
            <a:endParaRPr sz="1500" dirty="0">
              <a:latin typeface="Times New Roman"/>
              <a:cs typeface="Times New Roman"/>
            </a:endParaRPr>
          </a:p>
          <a:p>
            <a:pPr algn="ctr">
              <a:spcBef>
                <a:spcPts val="80"/>
              </a:spcBef>
            </a:pPr>
            <a:r>
              <a:rPr sz="1500" spc="-4" dirty="0">
                <a:latin typeface="Times New Roman"/>
                <a:cs typeface="Times New Roman"/>
              </a:rPr>
              <a:t>классификации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77505" y="4102427"/>
            <a:ext cx="3010853" cy="1714817"/>
            <a:chOff x="3945635" y="4171060"/>
            <a:chExt cx="4014470" cy="171640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635" y="4187951"/>
              <a:ext cx="4014216" cy="1699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1968373" y="0"/>
                  </a:moveTo>
                  <a:lnTo>
                    <a:pt x="1902077" y="438"/>
                  </a:lnTo>
                  <a:lnTo>
                    <a:pt x="1836331" y="1743"/>
                  </a:lnTo>
                  <a:lnTo>
                    <a:pt x="1771167" y="3901"/>
                  </a:lnTo>
                  <a:lnTo>
                    <a:pt x="1706622" y="6898"/>
                  </a:lnTo>
                  <a:lnTo>
                    <a:pt x="1642729" y="10721"/>
                  </a:lnTo>
                  <a:lnTo>
                    <a:pt x="1579522" y="15356"/>
                  </a:lnTo>
                  <a:lnTo>
                    <a:pt x="1517037" y="20789"/>
                  </a:lnTo>
                  <a:lnTo>
                    <a:pt x="1455307" y="27007"/>
                  </a:lnTo>
                  <a:lnTo>
                    <a:pt x="1394368" y="33995"/>
                  </a:lnTo>
                  <a:lnTo>
                    <a:pt x="1334252" y="41739"/>
                  </a:lnTo>
                  <a:lnTo>
                    <a:pt x="1274996" y="50227"/>
                  </a:lnTo>
                  <a:lnTo>
                    <a:pt x="1216633" y="59444"/>
                  </a:lnTo>
                  <a:lnTo>
                    <a:pt x="1159197" y="69376"/>
                  </a:lnTo>
                  <a:lnTo>
                    <a:pt x="1102724" y="80010"/>
                  </a:lnTo>
                  <a:lnTo>
                    <a:pt x="1047248" y="91332"/>
                  </a:lnTo>
                  <a:lnTo>
                    <a:pt x="992802" y="103328"/>
                  </a:lnTo>
                  <a:lnTo>
                    <a:pt x="939423" y="115985"/>
                  </a:lnTo>
                  <a:lnTo>
                    <a:pt x="887143" y="129288"/>
                  </a:lnTo>
                  <a:lnTo>
                    <a:pt x="835998" y="143224"/>
                  </a:lnTo>
                  <a:lnTo>
                    <a:pt x="786021" y="157779"/>
                  </a:lnTo>
                  <a:lnTo>
                    <a:pt x="737248" y="172939"/>
                  </a:lnTo>
                  <a:lnTo>
                    <a:pt x="689713" y="188691"/>
                  </a:lnTo>
                  <a:lnTo>
                    <a:pt x="643450" y="205020"/>
                  </a:lnTo>
                  <a:lnTo>
                    <a:pt x="598493" y="221914"/>
                  </a:lnTo>
                  <a:lnTo>
                    <a:pt x="554878" y="239358"/>
                  </a:lnTo>
                  <a:lnTo>
                    <a:pt x="512638" y="257338"/>
                  </a:lnTo>
                  <a:lnTo>
                    <a:pt x="471809" y="275841"/>
                  </a:lnTo>
                  <a:lnTo>
                    <a:pt x="432423" y="294853"/>
                  </a:lnTo>
                  <a:lnTo>
                    <a:pt x="394517" y="314360"/>
                  </a:lnTo>
                  <a:lnTo>
                    <a:pt x="358124" y="334348"/>
                  </a:lnTo>
                  <a:lnTo>
                    <a:pt x="323279" y="354804"/>
                  </a:lnTo>
                  <a:lnTo>
                    <a:pt x="290016" y="375714"/>
                  </a:lnTo>
                  <a:lnTo>
                    <a:pt x="258369" y="397064"/>
                  </a:lnTo>
                  <a:lnTo>
                    <a:pt x="200064" y="441028"/>
                  </a:lnTo>
                  <a:lnTo>
                    <a:pt x="148639" y="486588"/>
                  </a:lnTo>
                  <a:lnTo>
                    <a:pt x="104370" y="533633"/>
                  </a:lnTo>
                  <a:lnTo>
                    <a:pt x="67531" y="582052"/>
                  </a:lnTo>
                  <a:lnTo>
                    <a:pt x="38399" y="631736"/>
                  </a:lnTo>
                  <a:lnTo>
                    <a:pt x="17250" y="682574"/>
                  </a:lnTo>
                  <a:lnTo>
                    <a:pt x="4358" y="734456"/>
                  </a:lnTo>
                  <a:lnTo>
                    <a:pt x="0" y="787273"/>
                  </a:lnTo>
                  <a:lnTo>
                    <a:pt x="1095" y="813783"/>
                  </a:lnTo>
                  <a:lnTo>
                    <a:pt x="9754" y="866132"/>
                  </a:lnTo>
                  <a:lnTo>
                    <a:pt x="26810" y="917493"/>
                  </a:lnTo>
                  <a:lnTo>
                    <a:pt x="51985" y="967755"/>
                  </a:lnTo>
                  <a:lnTo>
                    <a:pt x="85004" y="1016810"/>
                  </a:lnTo>
                  <a:lnTo>
                    <a:pt x="125593" y="1064546"/>
                  </a:lnTo>
                  <a:lnTo>
                    <a:pt x="173474" y="1110853"/>
                  </a:lnTo>
                  <a:lnTo>
                    <a:pt x="228374" y="1155621"/>
                  </a:lnTo>
                  <a:lnTo>
                    <a:pt x="290016" y="1198740"/>
                  </a:lnTo>
                  <a:lnTo>
                    <a:pt x="323279" y="1219646"/>
                  </a:lnTo>
                  <a:lnTo>
                    <a:pt x="358124" y="1240099"/>
                  </a:lnTo>
                  <a:lnTo>
                    <a:pt x="394517" y="1260085"/>
                  </a:lnTo>
                  <a:lnTo>
                    <a:pt x="432423" y="1279589"/>
                  </a:lnTo>
                  <a:lnTo>
                    <a:pt x="471809" y="1298598"/>
                  </a:lnTo>
                  <a:lnTo>
                    <a:pt x="512638" y="1317099"/>
                  </a:lnTo>
                  <a:lnTo>
                    <a:pt x="554878" y="1335077"/>
                  </a:lnTo>
                  <a:lnTo>
                    <a:pt x="598493" y="1352519"/>
                  </a:lnTo>
                  <a:lnTo>
                    <a:pt x="643450" y="1369411"/>
                  </a:lnTo>
                  <a:lnTo>
                    <a:pt x="689713" y="1385739"/>
                  </a:lnTo>
                  <a:lnTo>
                    <a:pt x="737248" y="1401489"/>
                  </a:lnTo>
                  <a:lnTo>
                    <a:pt x="786021" y="1416648"/>
                  </a:lnTo>
                  <a:lnTo>
                    <a:pt x="835998" y="1431202"/>
                  </a:lnTo>
                  <a:lnTo>
                    <a:pt x="887143" y="1445136"/>
                  </a:lnTo>
                  <a:lnTo>
                    <a:pt x="939423" y="1458439"/>
                  </a:lnTo>
                  <a:lnTo>
                    <a:pt x="992802" y="1471094"/>
                  </a:lnTo>
                  <a:lnTo>
                    <a:pt x="1047248" y="1483089"/>
                  </a:lnTo>
                  <a:lnTo>
                    <a:pt x="1102724" y="1494411"/>
                  </a:lnTo>
                  <a:lnTo>
                    <a:pt x="1159197" y="1505044"/>
                  </a:lnTo>
                  <a:lnTo>
                    <a:pt x="1216633" y="1514976"/>
                  </a:lnTo>
                  <a:lnTo>
                    <a:pt x="1274996" y="1524192"/>
                  </a:lnTo>
                  <a:lnTo>
                    <a:pt x="1334252" y="1532680"/>
                  </a:lnTo>
                  <a:lnTo>
                    <a:pt x="1394368" y="1540424"/>
                  </a:lnTo>
                  <a:lnTo>
                    <a:pt x="1455307" y="1547412"/>
                  </a:lnTo>
                  <a:lnTo>
                    <a:pt x="1517037" y="1553629"/>
                  </a:lnTo>
                  <a:lnTo>
                    <a:pt x="1579522" y="1559062"/>
                  </a:lnTo>
                  <a:lnTo>
                    <a:pt x="1642729" y="1563697"/>
                  </a:lnTo>
                  <a:lnTo>
                    <a:pt x="1706622" y="1567520"/>
                  </a:lnTo>
                  <a:lnTo>
                    <a:pt x="1771167" y="1570517"/>
                  </a:lnTo>
                  <a:lnTo>
                    <a:pt x="1836331" y="1572675"/>
                  </a:lnTo>
                  <a:lnTo>
                    <a:pt x="1902077" y="1573980"/>
                  </a:lnTo>
                  <a:lnTo>
                    <a:pt x="1968373" y="1574419"/>
                  </a:lnTo>
                  <a:lnTo>
                    <a:pt x="2034668" y="1573980"/>
                  </a:lnTo>
                  <a:lnTo>
                    <a:pt x="2100414" y="1572675"/>
                  </a:lnTo>
                  <a:lnTo>
                    <a:pt x="2165578" y="1570517"/>
                  </a:lnTo>
                  <a:lnTo>
                    <a:pt x="2230123" y="1567520"/>
                  </a:lnTo>
                  <a:lnTo>
                    <a:pt x="2294016" y="1563697"/>
                  </a:lnTo>
                  <a:lnTo>
                    <a:pt x="2357223" y="1559062"/>
                  </a:lnTo>
                  <a:lnTo>
                    <a:pt x="2419708" y="1553629"/>
                  </a:lnTo>
                  <a:lnTo>
                    <a:pt x="2481438" y="1547412"/>
                  </a:lnTo>
                  <a:lnTo>
                    <a:pt x="2542377" y="1540424"/>
                  </a:lnTo>
                  <a:lnTo>
                    <a:pt x="2602493" y="1532680"/>
                  </a:lnTo>
                  <a:lnTo>
                    <a:pt x="2661749" y="1524192"/>
                  </a:lnTo>
                  <a:lnTo>
                    <a:pt x="2720112" y="1514976"/>
                  </a:lnTo>
                  <a:lnTo>
                    <a:pt x="2777548" y="1505044"/>
                  </a:lnTo>
                  <a:lnTo>
                    <a:pt x="2834021" y="1494411"/>
                  </a:lnTo>
                  <a:lnTo>
                    <a:pt x="2889497" y="1483089"/>
                  </a:lnTo>
                  <a:lnTo>
                    <a:pt x="2943943" y="1471094"/>
                  </a:lnTo>
                  <a:lnTo>
                    <a:pt x="2997322" y="1458439"/>
                  </a:lnTo>
                  <a:lnTo>
                    <a:pt x="3049602" y="1445136"/>
                  </a:lnTo>
                  <a:lnTo>
                    <a:pt x="3100747" y="1431202"/>
                  </a:lnTo>
                  <a:lnTo>
                    <a:pt x="3150724" y="1416648"/>
                  </a:lnTo>
                  <a:lnTo>
                    <a:pt x="3199497" y="1401489"/>
                  </a:lnTo>
                  <a:lnTo>
                    <a:pt x="3247032" y="1385739"/>
                  </a:lnTo>
                  <a:lnTo>
                    <a:pt x="3293295" y="1369411"/>
                  </a:lnTo>
                  <a:lnTo>
                    <a:pt x="3338252" y="1352519"/>
                  </a:lnTo>
                  <a:lnTo>
                    <a:pt x="3381867" y="1335077"/>
                  </a:lnTo>
                  <a:lnTo>
                    <a:pt x="3424107" y="1317099"/>
                  </a:lnTo>
                  <a:lnTo>
                    <a:pt x="3464936" y="1298598"/>
                  </a:lnTo>
                  <a:lnTo>
                    <a:pt x="3504322" y="1279589"/>
                  </a:lnTo>
                  <a:lnTo>
                    <a:pt x="3542228" y="1260085"/>
                  </a:lnTo>
                  <a:lnTo>
                    <a:pt x="3578621" y="1240099"/>
                  </a:lnTo>
                  <a:lnTo>
                    <a:pt x="3613466" y="1219646"/>
                  </a:lnTo>
                  <a:lnTo>
                    <a:pt x="3646729" y="1198740"/>
                  </a:lnTo>
                  <a:lnTo>
                    <a:pt x="3678376" y="1177393"/>
                  </a:lnTo>
                  <a:lnTo>
                    <a:pt x="3736681" y="1133436"/>
                  </a:lnTo>
                  <a:lnTo>
                    <a:pt x="3788106" y="1087885"/>
                  </a:lnTo>
                  <a:lnTo>
                    <a:pt x="3832375" y="1040849"/>
                  </a:lnTo>
                  <a:lnTo>
                    <a:pt x="3869214" y="992441"/>
                  </a:lnTo>
                  <a:lnTo>
                    <a:pt x="3898346" y="942768"/>
                  </a:lnTo>
                  <a:lnTo>
                    <a:pt x="3919495" y="891943"/>
                  </a:lnTo>
                  <a:lnTo>
                    <a:pt x="3932387" y="840074"/>
                  </a:lnTo>
                  <a:lnTo>
                    <a:pt x="3936745" y="787273"/>
                  </a:lnTo>
                  <a:lnTo>
                    <a:pt x="3935650" y="760754"/>
                  </a:lnTo>
                  <a:lnTo>
                    <a:pt x="3926991" y="708391"/>
                  </a:lnTo>
                  <a:lnTo>
                    <a:pt x="3909935" y="657017"/>
                  </a:lnTo>
                  <a:lnTo>
                    <a:pt x="3884760" y="606743"/>
                  </a:lnTo>
                  <a:lnTo>
                    <a:pt x="3851741" y="557677"/>
                  </a:lnTo>
                  <a:lnTo>
                    <a:pt x="3811152" y="509932"/>
                  </a:lnTo>
                  <a:lnTo>
                    <a:pt x="3763271" y="463616"/>
                  </a:lnTo>
                  <a:lnTo>
                    <a:pt x="3708371" y="418840"/>
                  </a:lnTo>
                  <a:lnTo>
                    <a:pt x="3646729" y="375714"/>
                  </a:lnTo>
                  <a:lnTo>
                    <a:pt x="3613466" y="354804"/>
                  </a:lnTo>
                  <a:lnTo>
                    <a:pt x="3578621" y="334348"/>
                  </a:lnTo>
                  <a:lnTo>
                    <a:pt x="3542228" y="314360"/>
                  </a:lnTo>
                  <a:lnTo>
                    <a:pt x="3504322" y="294853"/>
                  </a:lnTo>
                  <a:lnTo>
                    <a:pt x="3464936" y="275841"/>
                  </a:lnTo>
                  <a:lnTo>
                    <a:pt x="3424107" y="257338"/>
                  </a:lnTo>
                  <a:lnTo>
                    <a:pt x="3381867" y="239358"/>
                  </a:lnTo>
                  <a:lnTo>
                    <a:pt x="3338252" y="221914"/>
                  </a:lnTo>
                  <a:lnTo>
                    <a:pt x="3293295" y="205020"/>
                  </a:lnTo>
                  <a:lnTo>
                    <a:pt x="3247032" y="188691"/>
                  </a:lnTo>
                  <a:lnTo>
                    <a:pt x="3199497" y="172939"/>
                  </a:lnTo>
                  <a:lnTo>
                    <a:pt x="3150724" y="157779"/>
                  </a:lnTo>
                  <a:lnTo>
                    <a:pt x="3100747" y="143224"/>
                  </a:lnTo>
                  <a:lnTo>
                    <a:pt x="3049602" y="129288"/>
                  </a:lnTo>
                  <a:lnTo>
                    <a:pt x="2997322" y="115985"/>
                  </a:lnTo>
                  <a:lnTo>
                    <a:pt x="2943943" y="103328"/>
                  </a:lnTo>
                  <a:lnTo>
                    <a:pt x="2889497" y="91332"/>
                  </a:lnTo>
                  <a:lnTo>
                    <a:pt x="2834021" y="80010"/>
                  </a:lnTo>
                  <a:lnTo>
                    <a:pt x="2777548" y="69376"/>
                  </a:lnTo>
                  <a:lnTo>
                    <a:pt x="2720112" y="59444"/>
                  </a:lnTo>
                  <a:lnTo>
                    <a:pt x="2661749" y="50227"/>
                  </a:lnTo>
                  <a:lnTo>
                    <a:pt x="2602493" y="41739"/>
                  </a:lnTo>
                  <a:lnTo>
                    <a:pt x="2542377" y="33995"/>
                  </a:lnTo>
                  <a:lnTo>
                    <a:pt x="2481438" y="27007"/>
                  </a:lnTo>
                  <a:lnTo>
                    <a:pt x="2419708" y="20789"/>
                  </a:lnTo>
                  <a:lnTo>
                    <a:pt x="2357223" y="15356"/>
                  </a:lnTo>
                  <a:lnTo>
                    <a:pt x="2294016" y="10721"/>
                  </a:lnTo>
                  <a:lnTo>
                    <a:pt x="2230123" y="6898"/>
                  </a:lnTo>
                  <a:lnTo>
                    <a:pt x="2165578" y="3901"/>
                  </a:lnTo>
                  <a:lnTo>
                    <a:pt x="2100414" y="1743"/>
                  </a:lnTo>
                  <a:lnTo>
                    <a:pt x="2034668" y="438"/>
                  </a:lnTo>
                  <a:lnTo>
                    <a:pt x="1968373" y="0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0" y="787273"/>
                  </a:moveTo>
                  <a:lnTo>
                    <a:pt x="4358" y="734456"/>
                  </a:lnTo>
                  <a:lnTo>
                    <a:pt x="17250" y="682574"/>
                  </a:lnTo>
                  <a:lnTo>
                    <a:pt x="38399" y="631736"/>
                  </a:lnTo>
                  <a:lnTo>
                    <a:pt x="67531" y="582052"/>
                  </a:lnTo>
                  <a:lnTo>
                    <a:pt x="104370" y="533633"/>
                  </a:lnTo>
                  <a:lnTo>
                    <a:pt x="148639" y="486588"/>
                  </a:lnTo>
                  <a:lnTo>
                    <a:pt x="200064" y="441028"/>
                  </a:lnTo>
                  <a:lnTo>
                    <a:pt x="258369" y="397064"/>
                  </a:lnTo>
                  <a:lnTo>
                    <a:pt x="290016" y="375714"/>
                  </a:lnTo>
                  <a:lnTo>
                    <a:pt x="323279" y="354804"/>
                  </a:lnTo>
                  <a:lnTo>
                    <a:pt x="358124" y="334348"/>
                  </a:lnTo>
                  <a:lnTo>
                    <a:pt x="394517" y="314360"/>
                  </a:lnTo>
                  <a:lnTo>
                    <a:pt x="432423" y="294853"/>
                  </a:lnTo>
                  <a:lnTo>
                    <a:pt x="471809" y="275841"/>
                  </a:lnTo>
                  <a:lnTo>
                    <a:pt x="512638" y="257338"/>
                  </a:lnTo>
                  <a:lnTo>
                    <a:pt x="554878" y="239358"/>
                  </a:lnTo>
                  <a:lnTo>
                    <a:pt x="598493" y="221914"/>
                  </a:lnTo>
                  <a:lnTo>
                    <a:pt x="643450" y="205020"/>
                  </a:lnTo>
                  <a:lnTo>
                    <a:pt x="689713" y="188691"/>
                  </a:lnTo>
                  <a:lnTo>
                    <a:pt x="737248" y="172939"/>
                  </a:lnTo>
                  <a:lnTo>
                    <a:pt x="786021" y="157779"/>
                  </a:lnTo>
                  <a:lnTo>
                    <a:pt x="835998" y="143224"/>
                  </a:lnTo>
                  <a:lnTo>
                    <a:pt x="887143" y="129288"/>
                  </a:lnTo>
                  <a:lnTo>
                    <a:pt x="939423" y="115985"/>
                  </a:lnTo>
                  <a:lnTo>
                    <a:pt x="992802" y="103328"/>
                  </a:lnTo>
                  <a:lnTo>
                    <a:pt x="1047248" y="91332"/>
                  </a:lnTo>
                  <a:lnTo>
                    <a:pt x="1102724" y="80010"/>
                  </a:lnTo>
                  <a:lnTo>
                    <a:pt x="1159197" y="69376"/>
                  </a:lnTo>
                  <a:lnTo>
                    <a:pt x="1216633" y="59444"/>
                  </a:lnTo>
                  <a:lnTo>
                    <a:pt x="1274996" y="50227"/>
                  </a:lnTo>
                  <a:lnTo>
                    <a:pt x="1334252" y="41739"/>
                  </a:lnTo>
                  <a:lnTo>
                    <a:pt x="1394368" y="33995"/>
                  </a:lnTo>
                  <a:lnTo>
                    <a:pt x="1455307" y="27007"/>
                  </a:lnTo>
                  <a:lnTo>
                    <a:pt x="1517037" y="20789"/>
                  </a:lnTo>
                  <a:lnTo>
                    <a:pt x="1579522" y="15356"/>
                  </a:lnTo>
                  <a:lnTo>
                    <a:pt x="1642729" y="10721"/>
                  </a:lnTo>
                  <a:lnTo>
                    <a:pt x="1706622" y="6898"/>
                  </a:lnTo>
                  <a:lnTo>
                    <a:pt x="1771167" y="3901"/>
                  </a:lnTo>
                  <a:lnTo>
                    <a:pt x="1836331" y="1743"/>
                  </a:lnTo>
                  <a:lnTo>
                    <a:pt x="1902077" y="438"/>
                  </a:lnTo>
                  <a:lnTo>
                    <a:pt x="1968373" y="0"/>
                  </a:lnTo>
                  <a:lnTo>
                    <a:pt x="2034668" y="438"/>
                  </a:lnTo>
                  <a:lnTo>
                    <a:pt x="2100414" y="1743"/>
                  </a:lnTo>
                  <a:lnTo>
                    <a:pt x="2165578" y="3901"/>
                  </a:lnTo>
                  <a:lnTo>
                    <a:pt x="2230123" y="6898"/>
                  </a:lnTo>
                  <a:lnTo>
                    <a:pt x="2294016" y="10721"/>
                  </a:lnTo>
                  <a:lnTo>
                    <a:pt x="2357223" y="15356"/>
                  </a:lnTo>
                  <a:lnTo>
                    <a:pt x="2419708" y="20789"/>
                  </a:lnTo>
                  <a:lnTo>
                    <a:pt x="2481438" y="27007"/>
                  </a:lnTo>
                  <a:lnTo>
                    <a:pt x="2542377" y="33995"/>
                  </a:lnTo>
                  <a:lnTo>
                    <a:pt x="2602493" y="41739"/>
                  </a:lnTo>
                  <a:lnTo>
                    <a:pt x="2661749" y="50227"/>
                  </a:lnTo>
                  <a:lnTo>
                    <a:pt x="2720112" y="59444"/>
                  </a:lnTo>
                  <a:lnTo>
                    <a:pt x="2777548" y="69376"/>
                  </a:lnTo>
                  <a:lnTo>
                    <a:pt x="2834021" y="80010"/>
                  </a:lnTo>
                  <a:lnTo>
                    <a:pt x="2889497" y="91332"/>
                  </a:lnTo>
                  <a:lnTo>
                    <a:pt x="2943943" y="103328"/>
                  </a:lnTo>
                  <a:lnTo>
                    <a:pt x="2997322" y="115985"/>
                  </a:lnTo>
                  <a:lnTo>
                    <a:pt x="3049602" y="129288"/>
                  </a:lnTo>
                  <a:lnTo>
                    <a:pt x="3100747" y="143224"/>
                  </a:lnTo>
                  <a:lnTo>
                    <a:pt x="3150724" y="157779"/>
                  </a:lnTo>
                  <a:lnTo>
                    <a:pt x="3199497" y="172939"/>
                  </a:lnTo>
                  <a:lnTo>
                    <a:pt x="3247032" y="188691"/>
                  </a:lnTo>
                  <a:lnTo>
                    <a:pt x="3293295" y="205020"/>
                  </a:lnTo>
                  <a:lnTo>
                    <a:pt x="3338252" y="221914"/>
                  </a:lnTo>
                  <a:lnTo>
                    <a:pt x="3381867" y="239358"/>
                  </a:lnTo>
                  <a:lnTo>
                    <a:pt x="3424107" y="257338"/>
                  </a:lnTo>
                  <a:lnTo>
                    <a:pt x="3464936" y="275841"/>
                  </a:lnTo>
                  <a:lnTo>
                    <a:pt x="3504322" y="294853"/>
                  </a:lnTo>
                  <a:lnTo>
                    <a:pt x="3542228" y="314360"/>
                  </a:lnTo>
                  <a:lnTo>
                    <a:pt x="3578621" y="334348"/>
                  </a:lnTo>
                  <a:lnTo>
                    <a:pt x="3613466" y="354804"/>
                  </a:lnTo>
                  <a:lnTo>
                    <a:pt x="3646729" y="375714"/>
                  </a:lnTo>
                  <a:lnTo>
                    <a:pt x="3678376" y="397064"/>
                  </a:lnTo>
                  <a:lnTo>
                    <a:pt x="3736681" y="441028"/>
                  </a:lnTo>
                  <a:lnTo>
                    <a:pt x="3788106" y="486588"/>
                  </a:lnTo>
                  <a:lnTo>
                    <a:pt x="3832375" y="533633"/>
                  </a:lnTo>
                  <a:lnTo>
                    <a:pt x="3869214" y="582052"/>
                  </a:lnTo>
                  <a:lnTo>
                    <a:pt x="3898346" y="631736"/>
                  </a:lnTo>
                  <a:lnTo>
                    <a:pt x="3919495" y="682574"/>
                  </a:lnTo>
                  <a:lnTo>
                    <a:pt x="3932387" y="734456"/>
                  </a:lnTo>
                  <a:lnTo>
                    <a:pt x="3936745" y="787273"/>
                  </a:lnTo>
                  <a:lnTo>
                    <a:pt x="3935650" y="813783"/>
                  </a:lnTo>
                  <a:lnTo>
                    <a:pt x="3932387" y="840074"/>
                  </a:lnTo>
                  <a:lnTo>
                    <a:pt x="3919495" y="891943"/>
                  </a:lnTo>
                  <a:lnTo>
                    <a:pt x="3898346" y="942768"/>
                  </a:lnTo>
                  <a:lnTo>
                    <a:pt x="3869214" y="992441"/>
                  </a:lnTo>
                  <a:lnTo>
                    <a:pt x="3832375" y="1040849"/>
                  </a:lnTo>
                  <a:lnTo>
                    <a:pt x="3788106" y="1087885"/>
                  </a:lnTo>
                  <a:lnTo>
                    <a:pt x="3736681" y="1133436"/>
                  </a:lnTo>
                  <a:lnTo>
                    <a:pt x="3678376" y="1177393"/>
                  </a:lnTo>
                  <a:lnTo>
                    <a:pt x="3646729" y="1198740"/>
                  </a:lnTo>
                  <a:lnTo>
                    <a:pt x="3613466" y="1219646"/>
                  </a:lnTo>
                  <a:lnTo>
                    <a:pt x="3578621" y="1240099"/>
                  </a:lnTo>
                  <a:lnTo>
                    <a:pt x="3542228" y="1260085"/>
                  </a:lnTo>
                  <a:lnTo>
                    <a:pt x="3504322" y="1279589"/>
                  </a:lnTo>
                  <a:lnTo>
                    <a:pt x="3464936" y="1298598"/>
                  </a:lnTo>
                  <a:lnTo>
                    <a:pt x="3424107" y="1317099"/>
                  </a:lnTo>
                  <a:lnTo>
                    <a:pt x="3381867" y="1335077"/>
                  </a:lnTo>
                  <a:lnTo>
                    <a:pt x="3338252" y="1352519"/>
                  </a:lnTo>
                  <a:lnTo>
                    <a:pt x="3293295" y="1369411"/>
                  </a:lnTo>
                  <a:lnTo>
                    <a:pt x="3247032" y="1385739"/>
                  </a:lnTo>
                  <a:lnTo>
                    <a:pt x="3199497" y="1401489"/>
                  </a:lnTo>
                  <a:lnTo>
                    <a:pt x="3150724" y="1416648"/>
                  </a:lnTo>
                  <a:lnTo>
                    <a:pt x="3100747" y="1431202"/>
                  </a:lnTo>
                  <a:lnTo>
                    <a:pt x="3049602" y="1445136"/>
                  </a:lnTo>
                  <a:lnTo>
                    <a:pt x="2997322" y="1458439"/>
                  </a:lnTo>
                  <a:lnTo>
                    <a:pt x="2943943" y="1471094"/>
                  </a:lnTo>
                  <a:lnTo>
                    <a:pt x="2889497" y="1483089"/>
                  </a:lnTo>
                  <a:lnTo>
                    <a:pt x="2834021" y="1494411"/>
                  </a:lnTo>
                  <a:lnTo>
                    <a:pt x="2777548" y="1505044"/>
                  </a:lnTo>
                  <a:lnTo>
                    <a:pt x="2720112" y="1514976"/>
                  </a:lnTo>
                  <a:lnTo>
                    <a:pt x="2661749" y="1524192"/>
                  </a:lnTo>
                  <a:lnTo>
                    <a:pt x="2602493" y="1532680"/>
                  </a:lnTo>
                  <a:lnTo>
                    <a:pt x="2542377" y="1540424"/>
                  </a:lnTo>
                  <a:lnTo>
                    <a:pt x="2481438" y="1547412"/>
                  </a:lnTo>
                  <a:lnTo>
                    <a:pt x="2419708" y="1553629"/>
                  </a:lnTo>
                  <a:lnTo>
                    <a:pt x="2357223" y="1559062"/>
                  </a:lnTo>
                  <a:lnTo>
                    <a:pt x="2294016" y="1563697"/>
                  </a:lnTo>
                  <a:lnTo>
                    <a:pt x="2230123" y="1567520"/>
                  </a:lnTo>
                  <a:lnTo>
                    <a:pt x="2165578" y="1570517"/>
                  </a:lnTo>
                  <a:lnTo>
                    <a:pt x="2100414" y="1572675"/>
                  </a:lnTo>
                  <a:lnTo>
                    <a:pt x="2034668" y="1573980"/>
                  </a:lnTo>
                  <a:lnTo>
                    <a:pt x="1968373" y="1574419"/>
                  </a:lnTo>
                  <a:lnTo>
                    <a:pt x="1902077" y="1573980"/>
                  </a:lnTo>
                  <a:lnTo>
                    <a:pt x="1836331" y="1572675"/>
                  </a:lnTo>
                  <a:lnTo>
                    <a:pt x="1771167" y="1570517"/>
                  </a:lnTo>
                  <a:lnTo>
                    <a:pt x="1706622" y="1567520"/>
                  </a:lnTo>
                  <a:lnTo>
                    <a:pt x="1642729" y="1563697"/>
                  </a:lnTo>
                  <a:lnTo>
                    <a:pt x="1579522" y="1559062"/>
                  </a:lnTo>
                  <a:lnTo>
                    <a:pt x="1517037" y="1553629"/>
                  </a:lnTo>
                  <a:lnTo>
                    <a:pt x="1455307" y="1547412"/>
                  </a:lnTo>
                  <a:lnTo>
                    <a:pt x="1394368" y="1540424"/>
                  </a:lnTo>
                  <a:lnTo>
                    <a:pt x="1334252" y="1532680"/>
                  </a:lnTo>
                  <a:lnTo>
                    <a:pt x="1274996" y="1524192"/>
                  </a:lnTo>
                  <a:lnTo>
                    <a:pt x="1216633" y="1514976"/>
                  </a:lnTo>
                  <a:lnTo>
                    <a:pt x="1159197" y="1505044"/>
                  </a:lnTo>
                  <a:lnTo>
                    <a:pt x="1102724" y="1494411"/>
                  </a:lnTo>
                  <a:lnTo>
                    <a:pt x="1047248" y="1483089"/>
                  </a:lnTo>
                  <a:lnTo>
                    <a:pt x="992802" y="1471094"/>
                  </a:lnTo>
                  <a:lnTo>
                    <a:pt x="939423" y="1458439"/>
                  </a:lnTo>
                  <a:lnTo>
                    <a:pt x="887143" y="1445136"/>
                  </a:lnTo>
                  <a:lnTo>
                    <a:pt x="835998" y="1431202"/>
                  </a:lnTo>
                  <a:lnTo>
                    <a:pt x="786021" y="1416648"/>
                  </a:lnTo>
                  <a:lnTo>
                    <a:pt x="737248" y="1401489"/>
                  </a:lnTo>
                  <a:lnTo>
                    <a:pt x="689713" y="1385739"/>
                  </a:lnTo>
                  <a:lnTo>
                    <a:pt x="643450" y="1369411"/>
                  </a:lnTo>
                  <a:lnTo>
                    <a:pt x="598493" y="1352519"/>
                  </a:lnTo>
                  <a:lnTo>
                    <a:pt x="554878" y="1335077"/>
                  </a:lnTo>
                  <a:lnTo>
                    <a:pt x="512638" y="1317099"/>
                  </a:lnTo>
                  <a:lnTo>
                    <a:pt x="471809" y="1298598"/>
                  </a:lnTo>
                  <a:lnTo>
                    <a:pt x="432423" y="1279589"/>
                  </a:lnTo>
                  <a:lnTo>
                    <a:pt x="394517" y="1260085"/>
                  </a:lnTo>
                  <a:lnTo>
                    <a:pt x="358124" y="1240099"/>
                  </a:lnTo>
                  <a:lnTo>
                    <a:pt x="323279" y="1219646"/>
                  </a:lnTo>
                  <a:lnTo>
                    <a:pt x="290016" y="1198740"/>
                  </a:lnTo>
                  <a:lnTo>
                    <a:pt x="258369" y="1177393"/>
                  </a:lnTo>
                  <a:lnTo>
                    <a:pt x="200064" y="1133436"/>
                  </a:lnTo>
                  <a:lnTo>
                    <a:pt x="148639" y="1087885"/>
                  </a:lnTo>
                  <a:lnTo>
                    <a:pt x="104370" y="1040849"/>
                  </a:lnTo>
                  <a:lnTo>
                    <a:pt x="67531" y="992441"/>
                  </a:lnTo>
                  <a:lnTo>
                    <a:pt x="38399" y="942768"/>
                  </a:lnTo>
                  <a:lnTo>
                    <a:pt x="17250" y="891943"/>
                  </a:lnTo>
                  <a:lnTo>
                    <a:pt x="4358" y="840074"/>
                  </a:lnTo>
                  <a:lnTo>
                    <a:pt x="0" y="7872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31374" y="4047018"/>
            <a:ext cx="2566034" cy="1767473"/>
            <a:chOff x="8270747" y="4070984"/>
            <a:chExt cx="3421379" cy="176911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0747" y="4088891"/>
              <a:ext cx="3421379" cy="17510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1666621" y="0"/>
                  </a:moveTo>
                  <a:lnTo>
                    <a:pt x="1602690" y="587"/>
                  </a:lnTo>
                  <a:lnTo>
                    <a:pt x="1539368" y="2334"/>
                  </a:lnTo>
                  <a:lnTo>
                    <a:pt x="1476699" y="5222"/>
                  </a:lnTo>
                  <a:lnTo>
                    <a:pt x="1414725" y="9227"/>
                  </a:lnTo>
                  <a:lnTo>
                    <a:pt x="1353489" y="14330"/>
                  </a:lnTo>
                  <a:lnTo>
                    <a:pt x="1293035" y="20509"/>
                  </a:lnTo>
                  <a:lnTo>
                    <a:pt x="1233405" y="27743"/>
                  </a:lnTo>
                  <a:lnTo>
                    <a:pt x="1174644" y="36012"/>
                  </a:lnTo>
                  <a:lnTo>
                    <a:pt x="1116793" y="45293"/>
                  </a:lnTo>
                  <a:lnTo>
                    <a:pt x="1059897" y="55567"/>
                  </a:lnTo>
                  <a:lnTo>
                    <a:pt x="1003998" y="66811"/>
                  </a:lnTo>
                  <a:lnTo>
                    <a:pt x="949139" y="79006"/>
                  </a:lnTo>
                  <a:lnTo>
                    <a:pt x="895364" y="92129"/>
                  </a:lnTo>
                  <a:lnTo>
                    <a:pt x="842716" y="106160"/>
                  </a:lnTo>
                  <a:lnTo>
                    <a:pt x="791237" y="121078"/>
                  </a:lnTo>
                  <a:lnTo>
                    <a:pt x="740972" y="136861"/>
                  </a:lnTo>
                  <a:lnTo>
                    <a:pt x="691963" y="153489"/>
                  </a:lnTo>
                  <a:lnTo>
                    <a:pt x="644253" y="170941"/>
                  </a:lnTo>
                  <a:lnTo>
                    <a:pt x="597886" y="189195"/>
                  </a:lnTo>
                  <a:lnTo>
                    <a:pt x="552904" y="208231"/>
                  </a:lnTo>
                  <a:lnTo>
                    <a:pt x="509351" y="228027"/>
                  </a:lnTo>
                  <a:lnTo>
                    <a:pt x="467270" y="248563"/>
                  </a:lnTo>
                  <a:lnTo>
                    <a:pt x="426704" y="269816"/>
                  </a:lnTo>
                  <a:lnTo>
                    <a:pt x="387697" y="291767"/>
                  </a:lnTo>
                  <a:lnTo>
                    <a:pt x="350290" y="314395"/>
                  </a:lnTo>
                  <a:lnTo>
                    <a:pt x="314529" y="337677"/>
                  </a:lnTo>
                  <a:lnTo>
                    <a:pt x="280454" y="361593"/>
                  </a:lnTo>
                  <a:lnTo>
                    <a:pt x="248111" y="386123"/>
                  </a:lnTo>
                  <a:lnTo>
                    <a:pt x="217542" y="411244"/>
                  </a:lnTo>
                  <a:lnTo>
                    <a:pt x="188790" y="436936"/>
                  </a:lnTo>
                  <a:lnTo>
                    <a:pt x="136909" y="489949"/>
                  </a:lnTo>
                  <a:lnTo>
                    <a:pt x="92815" y="544993"/>
                  </a:lnTo>
                  <a:lnTo>
                    <a:pt x="56852" y="601900"/>
                  </a:lnTo>
                  <a:lnTo>
                    <a:pt x="29365" y="660500"/>
                  </a:lnTo>
                  <a:lnTo>
                    <a:pt x="10701" y="720626"/>
                  </a:lnTo>
                  <a:lnTo>
                    <a:pt x="1203" y="782110"/>
                  </a:lnTo>
                  <a:lnTo>
                    <a:pt x="0" y="813307"/>
                  </a:lnTo>
                  <a:lnTo>
                    <a:pt x="1203" y="844505"/>
                  </a:lnTo>
                  <a:lnTo>
                    <a:pt x="10701" y="905988"/>
                  </a:lnTo>
                  <a:lnTo>
                    <a:pt x="29365" y="966114"/>
                  </a:lnTo>
                  <a:lnTo>
                    <a:pt x="56852" y="1024714"/>
                  </a:lnTo>
                  <a:lnTo>
                    <a:pt x="92815" y="1081620"/>
                  </a:lnTo>
                  <a:lnTo>
                    <a:pt x="136909" y="1136664"/>
                  </a:lnTo>
                  <a:lnTo>
                    <a:pt x="188790" y="1189676"/>
                  </a:lnTo>
                  <a:lnTo>
                    <a:pt x="217542" y="1215368"/>
                  </a:lnTo>
                  <a:lnTo>
                    <a:pt x="248111" y="1240489"/>
                  </a:lnTo>
                  <a:lnTo>
                    <a:pt x="280454" y="1265018"/>
                  </a:lnTo>
                  <a:lnTo>
                    <a:pt x="314529" y="1288934"/>
                  </a:lnTo>
                  <a:lnTo>
                    <a:pt x="350290" y="1312216"/>
                  </a:lnTo>
                  <a:lnTo>
                    <a:pt x="387697" y="1334842"/>
                  </a:lnTo>
                  <a:lnTo>
                    <a:pt x="426704" y="1356793"/>
                  </a:lnTo>
                  <a:lnTo>
                    <a:pt x="467270" y="1378046"/>
                  </a:lnTo>
                  <a:lnTo>
                    <a:pt x="509351" y="1398581"/>
                  </a:lnTo>
                  <a:lnTo>
                    <a:pt x="552904" y="1418377"/>
                  </a:lnTo>
                  <a:lnTo>
                    <a:pt x="597886" y="1437412"/>
                  </a:lnTo>
                  <a:lnTo>
                    <a:pt x="644253" y="1455666"/>
                  </a:lnTo>
                  <a:lnTo>
                    <a:pt x="691963" y="1473117"/>
                  </a:lnTo>
                  <a:lnTo>
                    <a:pt x="740972" y="1489745"/>
                  </a:lnTo>
                  <a:lnTo>
                    <a:pt x="791237" y="1505528"/>
                  </a:lnTo>
                  <a:lnTo>
                    <a:pt x="842716" y="1520445"/>
                  </a:lnTo>
                  <a:lnTo>
                    <a:pt x="895364" y="1534476"/>
                  </a:lnTo>
                  <a:lnTo>
                    <a:pt x="949139" y="1547599"/>
                  </a:lnTo>
                  <a:lnTo>
                    <a:pt x="1003998" y="1559793"/>
                  </a:lnTo>
                  <a:lnTo>
                    <a:pt x="1059897" y="1571037"/>
                  </a:lnTo>
                  <a:lnTo>
                    <a:pt x="1116793" y="1581310"/>
                  </a:lnTo>
                  <a:lnTo>
                    <a:pt x="1174644" y="1590592"/>
                  </a:lnTo>
                  <a:lnTo>
                    <a:pt x="1233405" y="1598860"/>
                  </a:lnTo>
                  <a:lnTo>
                    <a:pt x="1293035" y="1606094"/>
                  </a:lnTo>
                  <a:lnTo>
                    <a:pt x="1353489" y="1612273"/>
                  </a:lnTo>
                  <a:lnTo>
                    <a:pt x="1414725" y="1617375"/>
                  </a:lnTo>
                  <a:lnTo>
                    <a:pt x="1476699" y="1621381"/>
                  </a:lnTo>
                  <a:lnTo>
                    <a:pt x="1539368" y="1624268"/>
                  </a:lnTo>
                  <a:lnTo>
                    <a:pt x="1602690" y="1626016"/>
                  </a:lnTo>
                  <a:lnTo>
                    <a:pt x="1666621" y="1626603"/>
                  </a:lnTo>
                  <a:lnTo>
                    <a:pt x="1730551" y="1626016"/>
                  </a:lnTo>
                  <a:lnTo>
                    <a:pt x="1793873" y="1624268"/>
                  </a:lnTo>
                  <a:lnTo>
                    <a:pt x="1856542" y="1621381"/>
                  </a:lnTo>
                  <a:lnTo>
                    <a:pt x="1918516" y="1617375"/>
                  </a:lnTo>
                  <a:lnTo>
                    <a:pt x="1979752" y="1612273"/>
                  </a:lnTo>
                  <a:lnTo>
                    <a:pt x="2040206" y="1606094"/>
                  </a:lnTo>
                  <a:lnTo>
                    <a:pt x="2099836" y="1598860"/>
                  </a:lnTo>
                  <a:lnTo>
                    <a:pt x="2158597" y="1590592"/>
                  </a:lnTo>
                  <a:lnTo>
                    <a:pt x="2216448" y="1581310"/>
                  </a:lnTo>
                  <a:lnTo>
                    <a:pt x="2273344" y="1571037"/>
                  </a:lnTo>
                  <a:lnTo>
                    <a:pt x="2329243" y="1559793"/>
                  </a:lnTo>
                  <a:lnTo>
                    <a:pt x="2384102" y="1547599"/>
                  </a:lnTo>
                  <a:lnTo>
                    <a:pt x="2437877" y="1534476"/>
                  </a:lnTo>
                  <a:lnTo>
                    <a:pt x="2490525" y="1520445"/>
                  </a:lnTo>
                  <a:lnTo>
                    <a:pt x="2542004" y="1505528"/>
                  </a:lnTo>
                  <a:lnTo>
                    <a:pt x="2592269" y="1489745"/>
                  </a:lnTo>
                  <a:lnTo>
                    <a:pt x="2641278" y="1473117"/>
                  </a:lnTo>
                  <a:lnTo>
                    <a:pt x="2688988" y="1455666"/>
                  </a:lnTo>
                  <a:lnTo>
                    <a:pt x="2735355" y="1437412"/>
                  </a:lnTo>
                  <a:lnTo>
                    <a:pt x="2780337" y="1418377"/>
                  </a:lnTo>
                  <a:lnTo>
                    <a:pt x="2823890" y="1398581"/>
                  </a:lnTo>
                  <a:lnTo>
                    <a:pt x="2865971" y="1378046"/>
                  </a:lnTo>
                  <a:lnTo>
                    <a:pt x="2906537" y="1356793"/>
                  </a:lnTo>
                  <a:lnTo>
                    <a:pt x="2945544" y="1334842"/>
                  </a:lnTo>
                  <a:lnTo>
                    <a:pt x="2982951" y="1312216"/>
                  </a:lnTo>
                  <a:lnTo>
                    <a:pt x="3018712" y="1288934"/>
                  </a:lnTo>
                  <a:lnTo>
                    <a:pt x="3052787" y="1265018"/>
                  </a:lnTo>
                  <a:lnTo>
                    <a:pt x="3085130" y="1240489"/>
                  </a:lnTo>
                  <a:lnTo>
                    <a:pt x="3115699" y="1215368"/>
                  </a:lnTo>
                  <a:lnTo>
                    <a:pt x="3144451" y="1189676"/>
                  </a:lnTo>
                  <a:lnTo>
                    <a:pt x="3196332" y="1136664"/>
                  </a:lnTo>
                  <a:lnTo>
                    <a:pt x="3240426" y="1081620"/>
                  </a:lnTo>
                  <a:lnTo>
                    <a:pt x="3276389" y="1024714"/>
                  </a:lnTo>
                  <a:lnTo>
                    <a:pt x="3303876" y="966114"/>
                  </a:lnTo>
                  <a:lnTo>
                    <a:pt x="3322540" y="905988"/>
                  </a:lnTo>
                  <a:lnTo>
                    <a:pt x="3332038" y="844505"/>
                  </a:lnTo>
                  <a:lnTo>
                    <a:pt x="3333241" y="813307"/>
                  </a:lnTo>
                  <a:lnTo>
                    <a:pt x="3332038" y="782110"/>
                  </a:lnTo>
                  <a:lnTo>
                    <a:pt x="3322540" y="720626"/>
                  </a:lnTo>
                  <a:lnTo>
                    <a:pt x="3303876" y="660500"/>
                  </a:lnTo>
                  <a:lnTo>
                    <a:pt x="3276389" y="601900"/>
                  </a:lnTo>
                  <a:lnTo>
                    <a:pt x="3240426" y="544993"/>
                  </a:lnTo>
                  <a:lnTo>
                    <a:pt x="3196332" y="489949"/>
                  </a:lnTo>
                  <a:lnTo>
                    <a:pt x="3144451" y="436936"/>
                  </a:lnTo>
                  <a:lnTo>
                    <a:pt x="3115699" y="411244"/>
                  </a:lnTo>
                  <a:lnTo>
                    <a:pt x="3085130" y="386123"/>
                  </a:lnTo>
                  <a:lnTo>
                    <a:pt x="3052787" y="361593"/>
                  </a:lnTo>
                  <a:lnTo>
                    <a:pt x="3018712" y="337677"/>
                  </a:lnTo>
                  <a:lnTo>
                    <a:pt x="2982951" y="314395"/>
                  </a:lnTo>
                  <a:lnTo>
                    <a:pt x="2945544" y="291767"/>
                  </a:lnTo>
                  <a:lnTo>
                    <a:pt x="2906537" y="269816"/>
                  </a:lnTo>
                  <a:lnTo>
                    <a:pt x="2865971" y="248563"/>
                  </a:lnTo>
                  <a:lnTo>
                    <a:pt x="2823890" y="228027"/>
                  </a:lnTo>
                  <a:lnTo>
                    <a:pt x="2780337" y="208231"/>
                  </a:lnTo>
                  <a:lnTo>
                    <a:pt x="2735355" y="189195"/>
                  </a:lnTo>
                  <a:lnTo>
                    <a:pt x="2688988" y="170941"/>
                  </a:lnTo>
                  <a:lnTo>
                    <a:pt x="2641278" y="153489"/>
                  </a:lnTo>
                  <a:lnTo>
                    <a:pt x="2592269" y="136861"/>
                  </a:lnTo>
                  <a:lnTo>
                    <a:pt x="2542004" y="121078"/>
                  </a:lnTo>
                  <a:lnTo>
                    <a:pt x="2490525" y="106160"/>
                  </a:lnTo>
                  <a:lnTo>
                    <a:pt x="2437877" y="92129"/>
                  </a:lnTo>
                  <a:lnTo>
                    <a:pt x="2384102" y="79006"/>
                  </a:lnTo>
                  <a:lnTo>
                    <a:pt x="2329243" y="66811"/>
                  </a:lnTo>
                  <a:lnTo>
                    <a:pt x="2273344" y="55567"/>
                  </a:lnTo>
                  <a:lnTo>
                    <a:pt x="2216448" y="45293"/>
                  </a:lnTo>
                  <a:lnTo>
                    <a:pt x="2158597" y="36012"/>
                  </a:lnTo>
                  <a:lnTo>
                    <a:pt x="2099836" y="27743"/>
                  </a:lnTo>
                  <a:lnTo>
                    <a:pt x="2040206" y="20509"/>
                  </a:lnTo>
                  <a:lnTo>
                    <a:pt x="1979752" y="14330"/>
                  </a:lnTo>
                  <a:lnTo>
                    <a:pt x="1918516" y="9227"/>
                  </a:lnTo>
                  <a:lnTo>
                    <a:pt x="1856542" y="5222"/>
                  </a:lnTo>
                  <a:lnTo>
                    <a:pt x="1793873" y="2334"/>
                  </a:lnTo>
                  <a:lnTo>
                    <a:pt x="1730551" y="587"/>
                  </a:lnTo>
                  <a:lnTo>
                    <a:pt x="1666621" y="0"/>
                  </a:lnTo>
                  <a:close/>
                </a:path>
              </a:pathLst>
            </a:custGeom>
            <a:solidFill>
              <a:srgbClr val="FF80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0" y="813307"/>
                  </a:moveTo>
                  <a:lnTo>
                    <a:pt x="4784" y="751209"/>
                  </a:lnTo>
                  <a:lnTo>
                    <a:pt x="18909" y="690383"/>
                  </a:lnTo>
                  <a:lnTo>
                    <a:pt x="42027" y="630999"/>
                  </a:lnTo>
                  <a:lnTo>
                    <a:pt x="73795" y="573224"/>
                  </a:lnTo>
                  <a:lnTo>
                    <a:pt x="113867" y="517228"/>
                  </a:lnTo>
                  <a:lnTo>
                    <a:pt x="161898" y="463179"/>
                  </a:lnTo>
                  <a:lnTo>
                    <a:pt x="217542" y="411244"/>
                  </a:lnTo>
                  <a:lnTo>
                    <a:pt x="248111" y="386123"/>
                  </a:lnTo>
                  <a:lnTo>
                    <a:pt x="280454" y="361593"/>
                  </a:lnTo>
                  <a:lnTo>
                    <a:pt x="314529" y="337677"/>
                  </a:lnTo>
                  <a:lnTo>
                    <a:pt x="350290" y="314395"/>
                  </a:lnTo>
                  <a:lnTo>
                    <a:pt x="387697" y="291767"/>
                  </a:lnTo>
                  <a:lnTo>
                    <a:pt x="426704" y="269816"/>
                  </a:lnTo>
                  <a:lnTo>
                    <a:pt x="467270" y="248563"/>
                  </a:lnTo>
                  <a:lnTo>
                    <a:pt x="509351" y="228027"/>
                  </a:lnTo>
                  <a:lnTo>
                    <a:pt x="552904" y="208231"/>
                  </a:lnTo>
                  <a:lnTo>
                    <a:pt x="597886" y="189195"/>
                  </a:lnTo>
                  <a:lnTo>
                    <a:pt x="644253" y="170941"/>
                  </a:lnTo>
                  <a:lnTo>
                    <a:pt x="691963" y="153489"/>
                  </a:lnTo>
                  <a:lnTo>
                    <a:pt x="740972" y="136861"/>
                  </a:lnTo>
                  <a:lnTo>
                    <a:pt x="791237" y="121078"/>
                  </a:lnTo>
                  <a:lnTo>
                    <a:pt x="842716" y="106160"/>
                  </a:lnTo>
                  <a:lnTo>
                    <a:pt x="895364" y="92129"/>
                  </a:lnTo>
                  <a:lnTo>
                    <a:pt x="949139" y="79006"/>
                  </a:lnTo>
                  <a:lnTo>
                    <a:pt x="1003998" y="66811"/>
                  </a:lnTo>
                  <a:lnTo>
                    <a:pt x="1059897" y="55567"/>
                  </a:lnTo>
                  <a:lnTo>
                    <a:pt x="1116793" y="45293"/>
                  </a:lnTo>
                  <a:lnTo>
                    <a:pt x="1174644" y="36012"/>
                  </a:lnTo>
                  <a:lnTo>
                    <a:pt x="1233405" y="27743"/>
                  </a:lnTo>
                  <a:lnTo>
                    <a:pt x="1293035" y="20509"/>
                  </a:lnTo>
                  <a:lnTo>
                    <a:pt x="1353489" y="14330"/>
                  </a:lnTo>
                  <a:lnTo>
                    <a:pt x="1414725" y="9227"/>
                  </a:lnTo>
                  <a:lnTo>
                    <a:pt x="1476699" y="5222"/>
                  </a:lnTo>
                  <a:lnTo>
                    <a:pt x="1539368" y="2334"/>
                  </a:lnTo>
                  <a:lnTo>
                    <a:pt x="1602690" y="587"/>
                  </a:lnTo>
                  <a:lnTo>
                    <a:pt x="1666621" y="0"/>
                  </a:lnTo>
                  <a:lnTo>
                    <a:pt x="1730551" y="587"/>
                  </a:lnTo>
                  <a:lnTo>
                    <a:pt x="1793873" y="2334"/>
                  </a:lnTo>
                  <a:lnTo>
                    <a:pt x="1856542" y="5222"/>
                  </a:lnTo>
                  <a:lnTo>
                    <a:pt x="1918516" y="9227"/>
                  </a:lnTo>
                  <a:lnTo>
                    <a:pt x="1979752" y="14330"/>
                  </a:lnTo>
                  <a:lnTo>
                    <a:pt x="2040206" y="20509"/>
                  </a:lnTo>
                  <a:lnTo>
                    <a:pt x="2099836" y="27743"/>
                  </a:lnTo>
                  <a:lnTo>
                    <a:pt x="2158597" y="36012"/>
                  </a:lnTo>
                  <a:lnTo>
                    <a:pt x="2216448" y="45293"/>
                  </a:lnTo>
                  <a:lnTo>
                    <a:pt x="2273344" y="55567"/>
                  </a:lnTo>
                  <a:lnTo>
                    <a:pt x="2329243" y="66811"/>
                  </a:lnTo>
                  <a:lnTo>
                    <a:pt x="2384102" y="79006"/>
                  </a:lnTo>
                  <a:lnTo>
                    <a:pt x="2437877" y="92129"/>
                  </a:lnTo>
                  <a:lnTo>
                    <a:pt x="2490525" y="106160"/>
                  </a:lnTo>
                  <a:lnTo>
                    <a:pt x="2542004" y="121078"/>
                  </a:lnTo>
                  <a:lnTo>
                    <a:pt x="2592269" y="136861"/>
                  </a:lnTo>
                  <a:lnTo>
                    <a:pt x="2641278" y="153489"/>
                  </a:lnTo>
                  <a:lnTo>
                    <a:pt x="2688988" y="170941"/>
                  </a:lnTo>
                  <a:lnTo>
                    <a:pt x="2735355" y="189195"/>
                  </a:lnTo>
                  <a:lnTo>
                    <a:pt x="2780337" y="208231"/>
                  </a:lnTo>
                  <a:lnTo>
                    <a:pt x="2823890" y="228027"/>
                  </a:lnTo>
                  <a:lnTo>
                    <a:pt x="2865971" y="248563"/>
                  </a:lnTo>
                  <a:lnTo>
                    <a:pt x="2906537" y="269816"/>
                  </a:lnTo>
                  <a:lnTo>
                    <a:pt x="2945544" y="291767"/>
                  </a:lnTo>
                  <a:lnTo>
                    <a:pt x="2982951" y="314395"/>
                  </a:lnTo>
                  <a:lnTo>
                    <a:pt x="3018712" y="337677"/>
                  </a:lnTo>
                  <a:lnTo>
                    <a:pt x="3052787" y="361593"/>
                  </a:lnTo>
                  <a:lnTo>
                    <a:pt x="3085130" y="386123"/>
                  </a:lnTo>
                  <a:lnTo>
                    <a:pt x="3115699" y="411244"/>
                  </a:lnTo>
                  <a:lnTo>
                    <a:pt x="3144451" y="436936"/>
                  </a:lnTo>
                  <a:lnTo>
                    <a:pt x="3196332" y="489949"/>
                  </a:lnTo>
                  <a:lnTo>
                    <a:pt x="3240426" y="544993"/>
                  </a:lnTo>
                  <a:lnTo>
                    <a:pt x="3276389" y="601900"/>
                  </a:lnTo>
                  <a:lnTo>
                    <a:pt x="3303876" y="660500"/>
                  </a:lnTo>
                  <a:lnTo>
                    <a:pt x="3322540" y="720626"/>
                  </a:lnTo>
                  <a:lnTo>
                    <a:pt x="3332038" y="782110"/>
                  </a:lnTo>
                  <a:lnTo>
                    <a:pt x="3333241" y="813307"/>
                  </a:lnTo>
                  <a:lnTo>
                    <a:pt x="3332038" y="844505"/>
                  </a:lnTo>
                  <a:lnTo>
                    <a:pt x="3328457" y="875406"/>
                  </a:lnTo>
                  <a:lnTo>
                    <a:pt x="3314332" y="936232"/>
                  </a:lnTo>
                  <a:lnTo>
                    <a:pt x="3291214" y="995615"/>
                  </a:lnTo>
                  <a:lnTo>
                    <a:pt x="3259446" y="1053390"/>
                  </a:lnTo>
                  <a:lnTo>
                    <a:pt x="3219374" y="1109385"/>
                  </a:lnTo>
                  <a:lnTo>
                    <a:pt x="3171343" y="1163434"/>
                  </a:lnTo>
                  <a:lnTo>
                    <a:pt x="3115699" y="1215368"/>
                  </a:lnTo>
                  <a:lnTo>
                    <a:pt x="3085130" y="1240489"/>
                  </a:lnTo>
                  <a:lnTo>
                    <a:pt x="3052787" y="1265018"/>
                  </a:lnTo>
                  <a:lnTo>
                    <a:pt x="3018712" y="1288934"/>
                  </a:lnTo>
                  <a:lnTo>
                    <a:pt x="2982951" y="1312216"/>
                  </a:lnTo>
                  <a:lnTo>
                    <a:pt x="2945544" y="1334842"/>
                  </a:lnTo>
                  <a:lnTo>
                    <a:pt x="2906537" y="1356793"/>
                  </a:lnTo>
                  <a:lnTo>
                    <a:pt x="2865971" y="1378046"/>
                  </a:lnTo>
                  <a:lnTo>
                    <a:pt x="2823890" y="1398581"/>
                  </a:lnTo>
                  <a:lnTo>
                    <a:pt x="2780337" y="1418377"/>
                  </a:lnTo>
                  <a:lnTo>
                    <a:pt x="2735355" y="1437412"/>
                  </a:lnTo>
                  <a:lnTo>
                    <a:pt x="2688988" y="1455666"/>
                  </a:lnTo>
                  <a:lnTo>
                    <a:pt x="2641278" y="1473117"/>
                  </a:lnTo>
                  <a:lnTo>
                    <a:pt x="2592269" y="1489745"/>
                  </a:lnTo>
                  <a:lnTo>
                    <a:pt x="2542004" y="1505528"/>
                  </a:lnTo>
                  <a:lnTo>
                    <a:pt x="2490525" y="1520445"/>
                  </a:lnTo>
                  <a:lnTo>
                    <a:pt x="2437877" y="1534476"/>
                  </a:lnTo>
                  <a:lnTo>
                    <a:pt x="2384102" y="1547599"/>
                  </a:lnTo>
                  <a:lnTo>
                    <a:pt x="2329243" y="1559793"/>
                  </a:lnTo>
                  <a:lnTo>
                    <a:pt x="2273344" y="1571037"/>
                  </a:lnTo>
                  <a:lnTo>
                    <a:pt x="2216448" y="1581310"/>
                  </a:lnTo>
                  <a:lnTo>
                    <a:pt x="2158597" y="1590592"/>
                  </a:lnTo>
                  <a:lnTo>
                    <a:pt x="2099836" y="1598860"/>
                  </a:lnTo>
                  <a:lnTo>
                    <a:pt x="2040206" y="1606094"/>
                  </a:lnTo>
                  <a:lnTo>
                    <a:pt x="1979752" y="1612273"/>
                  </a:lnTo>
                  <a:lnTo>
                    <a:pt x="1918516" y="1617375"/>
                  </a:lnTo>
                  <a:lnTo>
                    <a:pt x="1856542" y="1621381"/>
                  </a:lnTo>
                  <a:lnTo>
                    <a:pt x="1793873" y="1624268"/>
                  </a:lnTo>
                  <a:lnTo>
                    <a:pt x="1730551" y="1626016"/>
                  </a:lnTo>
                  <a:lnTo>
                    <a:pt x="1666621" y="1626603"/>
                  </a:lnTo>
                  <a:lnTo>
                    <a:pt x="1602690" y="1626016"/>
                  </a:lnTo>
                  <a:lnTo>
                    <a:pt x="1539368" y="1624268"/>
                  </a:lnTo>
                  <a:lnTo>
                    <a:pt x="1476699" y="1621381"/>
                  </a:lnTo>
                  <a:lnTo>
                    <a:pt x="1414725" y="1617375"/>
                  </a:lnTo>
                  <a:lnTo>
                    <a:pt x="1353489" y="1612273"/>
                  </a:lnTo>
                  <a:lnTo>
                    <a:pt x="1293035" y="1606094"/>
                  </a:lnTo>
                  <a:lnTo>
                    <a:pt x="1233405" y="1598860"/>
                  </a:lnTo>
                  <a:lnTo>
                    <a:pt x="1174644" y="1590592"/>
                  </a:lnTo>
                  <a:lnTo>
                    <a:pt x="1116793" y="1581310"/>
                  </a:lnTo>
                  <a:lnTo>
                    <a:pt x="1059897" y="1571037"/>
                  </a:lnTo>
                  <a:lnTo>
                    <a:pt x="1003998" y="1559793"/>
                  </a:lnTo>
                  <a:lnTo>
                    <a:pt x="949139" y="1547599"/>
                  </a:lnTo>
                  <a:lnTo>
                    <a:pt x="895364" y="1534476"/>
                  </a:lnTo>
                  <a:lnTo>
                    <a:pt x="842716" y="1520445"/>
                  </a:lnTo>
                  <a:lnTo>
                    <a:pt x="791237" y="1505528"/>
                  </a:lnTo>
                  <a:lnTo>
                    <a:pt x="740972" y="1489745"/>
                  </a:lnTo>
                  <a:lnTo>
                    <a:pt x="691963" y="1473117"/>
                  </a:lnTo>
                  <a:lnTo>
                    <a:pt x="644253" y="1455666"/>
                  </a:lnTo>
                  <a:lnTo>
                    <a:pt x="597886" y="1437412"/>
                  </a:lnTo>
                  <a:lnTo>
                    <a:pt x="552904" y="1418377"/>
                  </a:lnTo>
                  <a:lnTo>
                    <a:pt x="509351" y="1398581"/>
                  </a:lnTo>
                  <a:lnTo>
                    <a:pt x="467270" y="1378046"/>
                  </a:lnTo>
                  <a:lnTo>
                    <a:pt x="426704" y="1356793"/>
                  </a:lnTo>
                  <a:lnTo>
                    <a:pt x="387697" y="1334842"/>
                  </a:lnTo>
                  <a:lnTo>
                    <a:pt x="350290" y="1312216"/>
                  </a:lnTo>
                  <a:lnTo>
                    <a:pt x="314529" y="1288934"/>
                  </a:lnTo>
                  <a:lnTo>
                    <a:pt x="280454" y="1265018"/>
                  </a:lnTo>
                  <a:lnTo>
                    <a:pt x="248111" y="1240489"/>
                  </a:lnTo>
                  <a:lnTo>
                    <a:pt x="217542" y="1215368"/>
                  </a:lnTo>
                  <a:lnTo>
                    <a:pt x="188790" y="1189676"/>
                  </a:lnTo>
                  <a:lnTo>
                    <a:pt x="136909" y="1136664"/>
                  </a:lnTo>
                  <a:lnTo>
                    <a:pt x="92815" y="1081620"/>
                  </a:lnTo>
                  <a:lnTo>
                    <a:pt x="56852" y="1024714"/>
                  </a:lnTo>
                  <a:lnTo>
                    <a:pt x="29365" y="966114"/>
                  </a:lnTo>
                  <a:lnTo>
                    <a:pt x="10701" y="905988"/>
                  </a:lnTo>
                  <a:lnTo>
                    <a:pt x="1203" y="844505"/>
                  </a:lnTo>
                  <a:lnTo>
                    <a:pt x="0" y="8133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65702" y="4599236"/>
            <a:ext cx="17667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04996" marR="4266" indent="-294332">
              <a:spcBef>
                <a:spcPts val="84"/>
              </a:spcBef>
            </a:pPr>
            <a:r>
              <a:rPr sz="1500" dirty="0" smtClean="0">
                <a:latin typeface="Times New Roman"/>
                <a:cs typeface="Times New Roman"/>
              </a:rPr>
              <a:t>2</a:t>
            </a:r>
            <a:r>
              <a:rPr lang="ru-RU" sz="1500" dirty="0">
                <a:latin typeface="Times New Roman"/>
                <a:cs typeface="Times New Roman"/>
              </a:rPr>
              <a:t>4</a:t>
            </a:r>
            <a:r>
              <a:rPr sz="1500" spc="-55" dirty="0" smtClean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муниципальным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программам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58129" y="3211974"/>
            <a:ext cx="5118259" cy="986512"/>
            <a:chOff x="2517076" y="3104578"/>
            <a:chExt cx="6824345" cy="987425"/>
          </a:xfrm>
        </p:grpSpPr>
        <p:sp>
          <p:nvSpPr>
            <p:cNvPr id="28" name="object 28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357124" y="0"/>
                  </a:moveTo>
                  <a:lnTo>
                    <a:pt x="119125" y="0"/>
                  </a:lnTo>
                  <a:lnTo>
                    <a:pt x="119125" y="639190"/>
                  </a:lnTo>
                  <a:lnTo>
                    <a:pt x="0" y="639190"/>
                  </a:lnTo>
                  <a:lnTo>
                    <a:pt x="238125" y="970026"/>
                  </a:lnTo>
                  <a:lnTo>
                    <a:pt x="476250" y="639190"/>
                  </a:lnTo>
                  <a:lnTo>
                    <a:pt x="357124" y="63919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0" y="639190"/>
                  </a:moveTo>
                  <a:lnTo>
                    <a:pt x="119125" y="639190"/>
                  </a:lnTo>
                  <a:lnTo>
                    <a:pt x="119125" y="0"/>
                  </a:lnTo>
                  <a:lnTo>
                    <a:pt x="357124" y="0"/>
                  </a:lnTo>
                  <a:lnTo>
                    <a:pt x="357124" y="639190"/>
                  </a:lnTo>
                  <a:lnTo>
                    <a:pt x="476250" y="639190"/>
                  </a:lnTo>
                  <a:lnTo>
                    <a:pt x="238125" y="970026"/>
                  </a:lnTo>
                  <a:lnTo>
                    <a:pt x="0" y="63919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122427" y="0"/>
                  </a:moveTo>
                  <a:lnTo>
                    <a:pt x="0" y="130048"/>
                  </a:lnTo>
                  <a:lnTo>
                    <a:pt x="715010" y="802386"/>
                  </a:lnTo>
                  <a:lnTo>
                    <a:pt x="653796" y="867410"/>
                  </a:lnTo>
                  <a:lnTo>
                    <a:pt x="957072" y="907288"/>
                  </a:lnTo>
                  <a:lnTo>
                    <a:pt x="898525" y="607187"/>
                  </a:lnTo>
                  <a:lnTo>
                    <a:pt x="837438" y="672211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653796" y="867410"/>
                  </a:moveTo>
                  <a:lnTo>
                    <a:pt x="715010" y="802386"/>
                  </a:lnTo>
                  <a:lnTo>
                    <a:pt x="0" y="130048"/>
                  </a:lnTo>
                  <a:lnTo>
                    <a:pt x="122427" y="0"/>
                  </a:lnTo>
                  <a:lnTo>
                    <a:pt x="837438" y="672211"/>
                  </a:lnTo>
                  <a:lnTo>
                    <a:pt x="898525" y="607187"/>
                  </a:lnTo>
                  <a:lnTo>
                    <a:pt x="957072" y="907288"/>
                  </a:lnTo>
                  <a:lnTo>
                    <a:pt x="653796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834644" y="0"/>
                  </a:move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303275" y="867410"/>
                  </a:move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67944" y="4465188"/>
            <a:ext cx="1470660" cy="934098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-1066" algn="ctr">
              <a:spcBef>
                <a:spcPts val="84"/>
              </a:spcBef>
            </a:pPr>
            <a:r>
              <a:rPr sz="1500" dirty="0">
                <a:latin typeface="Times New Roman"/>
                <a:cs typeface="Times New Roman"/>
              </a:rPr>
              <a:t>8 </a:t>
            </a:r>
            <a:r>
              <a:rPr sz="1500" spc="-17" dirty="0">
                <a:latin typeface="Times New Roman"/>
                <a:cs typeface="Times New Roman"/>
              </a:rPr>
              <a:t>главным 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распорядителям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бюджетных</a:t>
            </a:r>
            <a:r>
              <a:rPr sz="1500" spc="-76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средств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096" y="235225"/>
            <a:ext cx="7622632" cy="880260"/>
            <a:chOff x="1206855" y="239318"/>
            <a:chExt cx="10337419" cy="88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855" y="239318"/>
              <a:ext cx="10337419" cy="881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74" y="341464"/>
              <a:ext cx="10231755" cy="6981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71968" y="435537"/>
            <a:ext cx="6948963" cy="47297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533" algn="ctr">
              <a:lnSpc>
                <a:spcPts val="1709"/>
              </a:lnSpc>
              <a:spcBef>
                <a:spcPts val="88"/>
              </a:spcBef>
            </a:pPr>
            <a:r>
              <a:rPr sz="1400" b="1" kern="0" spc="-223" dirty="0">
                <a:latin typeface="Times New Roman"/>
                <a:cs typeface="Times New Roman"/>
              </a:rPr>
              <a:t>Р</a:t>
            </a:r>
            <a:r>
              <a:rPr sz="1400" b="1" kern="0" spc="-109" dirty="0">
                <a:latin typeface="Times New Roman"/>
                <a:cs typeface="Times New Roman"/>
              </a:rPr>
              <a:t>А</a:t>
            </a:r>
            <a:r>
              <a:rPr sz="1400" b="1" kern="0" spc="-80" dirty="0">
                <a:latin typeface="Times New Roman"/>
                <a:cs typeface="Times New Roman"/>
              </a:rPr>
              <a:t>С</a:t>
            </a:r>
            <a:r>
              <a:rPr sz="1400" b="1" kern="0" spc="-101" dirty="0">
                <a:latin typeface="Times New Roman"/>
                <a:cs typeface="Times New Roman"/>
              </a:rPr>
              <a:t>Х</a:t>
            </a:r>
            <a:r>
              <a:rPr sz="1400" b="1" kern="0" spc="-113" dirty="0">
                <a:latin typeface="Times New Roman"/>
                <a:cs typeface="Times New Roman"/>
              </a:rPr>
              <a:t>О</a:t>
            </a:r>
            <a:r>
              <a:rPr sz="1400" b="1" kern="0" spc="-42" dirty="0">
                <a:latin typeface="Times New Roman"/>
                <a:cs typeface="Times New Roman"/>
              </a:rPr>
              <a:t>Д</a:t>
            </a:r>
            <a:r>
              <a:rPr sz="1400" b="1" kern="0" spc="-46" dirty="0">
                <a:latin typeface="Times New Roman"/>
                <a:cs typeface="Times New Roman"/>
              </a:rPr>
              <a:t>НЫ</a:t>
            </a:r>
            <a:r>
              <a:rPr sz="1400" b="1" kern="0" dirty="0">
                <a:latin typeface="Times New Roman"/>
                <a:cs typeface="Times New Roman"/>
              </a:rPr>
              <a:t>Е</a:t>
            </a:r>
            <a:r>
              <a:rPr sz="1400" b="1" kern="0" spc="-71" dirty="0">
                <a:latin typeface="Times New Roman"/>
                <a:cs typeface="Times New Roman"/>
              </a:rPr>
              <a:t> </a:t>
            </a:r>
            <a:r>
              <a:rPr sz="1400" b="1" kern="0" spc="-34" dirty="0">
                <a:latin typeface="Times New Roman"/>
                <a:cs typeface="Times New Roman"/>
              </a:rPr>
              <a:t>О</a:t>
            </a:r>
            <a:r>
              <a:rPr sz="1400" b="1" kern="0" spc="-84" dirty="0">
                <a:latin typeface="Times New Roman"/>
                <a:cs typeface="Times New Roman"/>
              </a:rPr>
              <a:t>Б</a:t>
            </a:r>
            <a:r>
              <a:rPr sz="1400" b="1" kern="0" spc="-29" dirty="0">
                <a:latin typeface="Times New Roman"/>
                <a:cs typeface="Times New Roman"/>
              </a:rPr>
              <a:t>Я</a:t>
            </a:r>
            <a:r>
              <a:rPr sz="1400" b="1" kern="0" spc="-34" dirty="0">
                <a:latin typeface="Times New Roman"/>
                <a:cs typeface="Times New Roman"/>
              </a:rPr>
              <a:t>З</a:t>
            </a:r>
            <a:r>
              <a:rPr sz="1400" b="1" kern="0" spc="-151" dirty="0">
                <a:latin typeface="Times New Roman"/>
                <a:cs typeface="Times New Roman"/>
              </a:rPr>
              <a:t>А</a:t>
            </a:r>
            <a:r>
              <a:rPr sz="1400" b="1" kern="0" spc="-29" dirty="0">
                <a:latin typeface="Times New Roman"/>
                <a:cs typeface="Times New Roman"/>
              </a:rPr>
              <a:t>Т</a:t>
            </a:r>
            <a:r>
              <a:rPr sz="1400" b="1" kern="0" spc="-50" dirty="0">
                <a:latin typeface="Times New Roman"/>
                <a:cs typeface="Times New Roman"/>
              </a:rPr>
              <a:t>Е</a:t>
            </a:r>
            <a:r>
              <a:rPr sz="1400" b="1" kern="0" spc="-34" dirty="0">
                <a:latin typeface="Times New Roman"/>
                <a:cs typeface="Times New Roman"/>
              </a:rPr>
              <a:t>Л</a:t>
            </a:r>
            <a:r>
              <a:rPr sz="1400" b="1" kern="0" spc="-71" dirty="0">
                <a:latin typeface="Times New Roman"/>
                <a:cs typeface="Times New Roman"/>
              </a:rPr>
              <a:t>Ь</a:t>
            </a:r>
            <a:r>
              <a:rPr sz="1400" b="1" kern="0" spc="-29" dirty="0">
                <a:latin typeface="Times New Roman"/>
                <a:cs typeface="Times New Roman"/>
              </a:rPr>
              <a:t>СТ</a:t>
            </a:r>
            <a:r>
              <a:rPr sz="1400" b="1" kern="0" spc="-122" dirty="0">
                <a:latin typeface="Times New Roman"/>
                <a:cs typeface="Times New Roman"/>
              </a:rPr>
              <a:t>В</a:t>
            </a:r>
            <a:r>
              <a:rPr sz="1400" b="1" kern="0" dirty="0">
                <a:latin typeface="Times New Roman"/>
                <a:cs typeface="Times New Roman"/>
              </a:rPr>
              <a:t>А</a:t>
            </a:r>
            <a:r>
              <a:rPr sz="1400" b="1" kern="0" spc="50" dirty="0">
                <a:latin typeface="Times New Roman"/>
                <a:cs typeface="Times New Roman"/>
              </a:rPr>
              <a:t> </a:t>
            </a:r>
            <a:r>
              <a:rPr sz="1400" kern="0" dirty="0">
                <a:latin typeface="Times New Roman"/>
                <a:cs typeface="Times New Roman"/>
              </a:rPr>
              <a:t>–</a:t>
            </a:r>
          </a:p>
          <a:p>
            <a:pPr algn="ctr">
              <a:lnSpc>
                <a:spcPts val="1910"/>
              </a:lnSpc>
            </a:pPr>
            <a:r>
              <a:rPr sz="1600" spc="-17" dirty="0">
                <a:latin typeface="Times New Roman"/>
                <a:cs typeface="Times New Roman"/>
              </a:rPr>
              <a:t>обязанность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выплатить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денежные</a:t>
            </a:r>
            <a:r>
              <a:rPr sz="1600" spc="-21" dirty="0">
                <a:latin typeface="Times New Roman"/>
                <a:cs typeface="Times New Roman"/>
              </a:rPr>
              <a:t> средства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из</a:t>
            </a:r>
            <a:r>
              <a:rPr sz="1600" spc="-8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соответствующего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7096" y="2027100"/>
            <a:ext cx="3310654" cy="1002372"/>
            <a:chOff x="255993" y="2028977"/>
            <a:chExt cx="5514340" cy="10033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863" y="2028977"/>
              <a:ext cx="4807077" cy="1003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93" y="2074608"/>
              <a:ext cx="5514086" cy="8353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5358" y="2338825"/>
            <a:ext cx="14784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Публичные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1452" y="1268559"/>
            <a:ext cx="3207135" cy="773983"/>
            <a:chOff x="457136" y="1269733"/>
            <a:chExt cx="5300980" cy="7747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36" y="1269733"/>
              <a:ext cx="5300853" cy="597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247" y="1814017"/>
              <a:ext cx="3760724" cy="230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407" y="1786585"/>
              <a:ext cx="3742436" cy="2164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9108" y="1801113"/>
              <a:ext cx="3599815" cy="111125"/>
            </a:xfrm>
            <a:custGeom>
              <a:avLst/>
              <a:gdLst/>
              <a:ahLst/>
              <a:cxnLst/>
              <a:rect l="l" t="t" r="r" b="b"/>
              <a:pathLst>
                <a:path w="3599815" h="111125">
                  <a:moveTo>
                    <a:pt x="3599624" y="0"/>
                  </a:moveTo>
                  <a:lnTo>
                    <a:pt x="0" y="0"/>
                  </a:lnTo>
                  <a:lnTo>
                    <a:pt x="1799907" y="110871"/>
                  </a:lnTo>
                  <a:lnTo>
                    <a:pt x="35996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727" y="1318539"/>
              <a:ext cx="4874133" cy="4542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02684" y="1378020"/>
            <a:ext cx="27060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80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39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63" dirty="0">
                <a:latin typeface="Times New Roman"/>
                <a:cs typeface="Times New Roman"/>
              </a:rPr>
              <a:t>б</a:t>
            </a:r>
            <a:r>
              <a:rPr sz="1600" spc="-13" dirty="0">
                <a:latin typeface="Times New Roman"/>
                <a:cs typeface="Times New Roman"/>
              </a:rPr>
              <a:t>я</a:t>
            </a:r>
            <a:r>
              <a:rPr sz="1600" spc="-21" dirty="0">
                <a:latin typeface="Times New Roman"/>
                <a:cs typeface="Times New Roman"/>
              </a:rPr>
              <a:t>з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тел</a:t>
            </a:r>
            <a:r>
              <a:rPr sz="1600" spc="-29" dirty="0">
                <a:latin typeface="Times New Roman"/>
                <a:cs typeface="Times New Roman"/>
              </a:rPr>
              <a:t>ь</a:t>
            </a:r>
            <a:r>
              <a:rPr sz="1600" spc="-17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42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7096" y="3111311"/>
            <a:ext cx="3310654" cy="988415"/>
            <a:chOff x="255993" y="3114192"/>
            <a:chExt cx="5514340" cy="9893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863" y="3114192"/>
              <a:ext cx="4807077" cy="9893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993" y="3158426"/>
              <a:ext cx="5514086" cy="82619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61350" y="3422908"/>
            <a:ext cx="1542498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т</a:t>
            </a:r>
            <a:r>
              <a:rPr sz="1600" spc="-46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ис</a:t>
            </a:r>
            <a:r>
              <a:rPr sz="1600" spc="-4" dirty="0">
                <a:latin typeface="Times New Roman"/>
                <a:cs typeface="Times New Roman"/>
              </a:rPr>
              <a:t>ле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1452" y="5596564"/>
            <a:ext cx="3224366" cy="1100071"/>
            <a:chOff x="255993" y="5624867"/>
            <a:chExt cx="5514340" cy="110109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863" y="5624867"/>
              <a:ext cx="4807077" cy="1100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5685840"/>
              <a:ext cx="5514086" cy="9588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81874" y="6018900"/>
            <a:ext cx="2570045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17096" y="4332783"/>
            <a:ext cx="3310654" cy="1094996"/>
            <a:chOff x="255993" y="4336795"/>
            <a:chExt cx="5514340" cy="109601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863" y="4336795"/>
              <a:ext cx="4807077" cy="10960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4399317"/>
              <a:ext cx="5514086" cy="95881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71968" y="4728910"/>
            <a:ext cx="26519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Гражданско-правовые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94645" y="1268559"/>
            <a:ext cx="4730115" cy="803166"/>
            <a:chOff x="5859526" y="1269733"/>
            <a:chExt cx="6306820" cy="80391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9526" y="1269733"/>
              <a:ext cx="6306566" cy="597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9191" y="1838401"/>
              <a:ext cx="3982212" cy="2347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99351" y="1806397"/>
              <a:ext cx="3961891" cy="2210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069455" y="1820798"/>
              <a:ext cx="3821429" cy="115570"/>
            </a:xfrm>
            <a:custGeom>
              <a:avLst/>
              <a:gdLst/>
              <a:ahLst/>
              <a:cxnLst/>
              <a:rect l="l" t="t" r="r" b="b"/>
              <a:pathLst>
                <a:path w="3821429" h="115569">
                  <a:moveTo>
                    <a:pt x="3821303" y="0"/>
                  </a:moveTo>
                  <a:lnTo>
                    <a:pt x="0" y="0"/>
                  </a:lnTo>
                  <a:lnTo>
                    <a:pt x="1910588" y="115570"/>
                  </a:lnTo>
                  <a:lnTo>
                    <a:pt x="38213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7590" y="1318539"/>
              <a:ext cx="5979414" cy="4542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56440" y="1314755"/>
            <a:ext cx="3790476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Основания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возникновения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оплаты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10824" y="1964636"/>
            <a:ext cx="4825841" cy="1128620"/>
            <a:chOff x="5747765" y="1966455"/>
            <a:chExt cx="6434455" cy="112966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7749" y="1966455"/>
              <a:ext cx="5668517" cy="11295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7765" y="2038006"/>
              <a:ext cx="6434455" cy="9374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622102" y="2114623"/>
            <a:ext cx="4224814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131" marR="4266" algn="ctr">
              <a:spcBef>
                <a:spcPts val="88"/>
              </a:spcBef>
            </a:pPr>
            <a:r>
              <a:rPr sz="1400" spc="-21" dirty="0">
                <a:latin typeface="Times New Roman"/>
                <a:cs typeface="Times New Roman"/>
              </a:rPr>
              <a:t>Законы,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определяющие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правила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определения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объема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29" dirty="0">
                <a:latin typeface="Times New Roman"/>
                <a:cs typeface="Times New Roman"/>
              </a:rPr>
              <a:t>обязательств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перед</a:t>
            </a:r>
            <a:r>
              <a:rPr sz="1400" spc="-13" dirty="0">
                <a:latin typeface="Times New Roman"/>
                <a:cs typeface="Times New Roman"/>
              </a:rPr>
              <a:t> гражданами,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организациями,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органами 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власти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0824" y="3083994"/>
            <a:ext cx="4825841" cy="1159072"/>
            <a:chOff x="5747765" y="3086849"/>
            <a:chExt cx="6434455" cy="116014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6677" y="3086849"/>
              <a:ext cx="5666485" cy="11600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7765" y="3170592"/>
              <a:ext cx="6434455" cy="94052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442651" y="3263039"/>
            <a:ext cx="4661344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том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числе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законы,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устанавливающие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права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граждан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получение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социальных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выплат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(пенсий,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пособий,</a:t>
            </a:r>
          </a:p>
          <a:p>
            <a:pPr marL="1600" algn="ctr">
              <a:spcBef>
                <a:spcPts val="4"/>
              </a:spcBef>
            </a:pPr>
            <a:r>
              <a:rPr sz="1600" spc="-17" dirty="0">
                <a:latin typeface="Times New Roman"/>
                <a:cs typeface="Times New Roman"/>
              </a:rPr>
              <a:t>компенсаций)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11409" y="4280991"/>
            <a:ext cx="4723924" cy="1209825"/>
            <a:chOff x="5881878" y="4284954"/>
            <a:chExt cx="6298565" cy="1210945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90742" y="4284954"/>
              <a:ext cx="5666486" cy="12103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1878" y="4338320"/>
              <a:ext cx="6298437" cy="110363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0054" y="4376938"/>
            <a:ext cx="3563779" cy="101050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spcBef>
                <a:spcPts val="80"/>
              </a:spcBef>
            </a:pPr>
            <a:r>
              <a:rPr sz="1300" spc="-38" dirty="0">
                <a:latin typeface="Times New Roman"/>
                <a:cs typeface="Times New Roman"/>
              </a:rPr>
              <a:t>Государственный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(муниципальный)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42" dirty="0">
                <a:latin typeface="Times New Roman"/>
                <a:cs typeface="Times New Roman"/>
              </a:rPr>
              <a:t>контракт,</a:t>
            </a:r>
            <a:r>
              <a:rPr sz="1300" spc="24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трудовое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3" dirty="0">
                <a:latin typeface="Times New Roman"/>
                <a:cs typeface="Times New Roman"/>
              </a:rPr>
              <a:t>соглашение,</a:t>
            </a:r>
            <a:r>
              <a:rPr sz="1300" spc="-59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соглашение</a:t>
            </a:r>
            <a:endParaRPr sz="1300" dirty="0">
              <a:latin typeface="Times New Roman"/>
              <a:cs typeface="Times New Roman"/>
            </a:endParaRPr>
          </a:p>
          <a:p>
            <a:pPr marL="419636" marR="416970" algn="ctr"/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предоставлении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субсидии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органам</a:t>
            </a:r>
            <a:r>
              <a:rPr sz="1300" spc="10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власти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закупки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67" dirty="0">
                <a:latin typeface="Times New Roman"/>
                <a:cs typeface="Times New Roman"/>
              </a:rPr>
              <a:t>т.д.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11409" y="5573974"/>
            <a:ext cx="4723924" cy="1145749"/>
            <a:chOff x="5881878" y="5579135"/>
            <a:chExt cx="6298565" cy="1146810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0742" y="5579135"/>
              <a:ext cx="5666486" cy="11463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81878" y="5685840"/>
              <a:ext cx="6298437" cy="95881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95304" y="5885107"/>
            <a:ext cx="3379470" cy="502672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Межгосударственный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договор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(соглашение)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1" y="91317"/>
            <a:ext cx="6208014" cy="665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58384" y="90783"/>
            <a:ext cx="5166262" cy="603757"/>
          </a:xfrm>
          <a:prstGeom prst="rect">
            <a:avLst/>
          </a:prstGeom>
        </p:spPr>
        <p:txBody>
          <a:bodyPr vert="horz" wrap="square" lIns="0" tIns="64518" rIns="0" bIns="0" rtlCol="0">
            <a:spAutoFit/>
          </a:bodyPr>
          <a:lstStyle/>
          <a:p>
            <a:pPr algn="ctr"/>
            <a:r>
              <a:rPr sz="2000" b="1" spc="-25" dirty="0">
                <a:latin typeface="Times New Roman"/>
                <a:cs typeface="Times New Roman"/>
              </a:rPr>
              <a:t>Б</a:t>
            </a:r>
            <a:r>
              <a:rPr sz="2000" b="1" spc="-130" dirty="0">
                <a:latin typeface="Times New Roman"/>
                <a:cs typeface="Times New Roman"/>
              </a:rPr>
              <a:t>Ю</a:t>
            </a:r>
            <a:r>
              <a:rPr sz="2000" b="1" spc="-25" dirty="0">
                <a:latin typeface="Times New Roman"/>
                <a:cs typeface="Times New Roman"/>
              </a:rPr>
              <a:t>ДЖЕ</a:t>
            </a:r>
            <a:r>
              <a:rPr sz="2000" b="1" dirty="0">
                <a:latin typeface="Times New Roman"/>
                <a:cs typeface="Times New Roman"/>
              </a:rPr>
              <a:t>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</a:p>
          <a:p>
            <a:pPr algn="ctr"/>
            <a:r>
              <a:rPr sz="1500" spc="-21" dirty="0">
                <a:latin typeface="Times New Roman"/>
                <a:cs typeface="Times New Roman"/>
              </a:rPr>
              <a:t>это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план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42" dirty="0">
                <a:latin typeface="Times New Roman"/>
                <a:cs typeface="Times New Roman"/>
              </a:rPr>
              <a:t>доходов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расходов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 </a:t>
            </a:r>
            <a:r>
              <a:rPr sz="1500" spc="-21" dirty="0">
                <a:latin typeface="Times New Roman"/>
                <a:cs typeface="Times New Roman"/>
              </a:rPr>
              <a:t>определенный</a:t>
            </a:r>
            <a:r>
              <a:rPr sz="1500" spc="122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период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1799" y="4820960"/>
            <a:ext cx="3602917" cy="1887273"/>
            <a:chOff x="280377" y="4786515"/>
            <a:chExt cx="5676900" cy="13246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7" y="4786515"/>
              <a:ext cx="5676646" cy="1324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21" y="4789576"/>
              <a:ext cx="5491734" cy="461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21" y="5166029"/>
              <a:ext cx="5489702" cy="8444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23411" y="4820317"/>
            <a:ext cx="3060859" cy="1408509"/>
          </a:xfrm>
          <a:prstGeom prst="rect">
            <a:avLst/>
          </a:prstGeom>
        </p:spPr>
        <p:txBody>
          <a:bodyPr vert="horz" wrap="square" lIns="0" tIns="84247" rIns="0" bIns="0" rtlCol="0">
            <a:spAutoFit/>
          </a:bodyPr>
          <a:lstStyle/>
          <a:p>
            <a:pPr marL="10664" algn="ctr">
              <a:spcBef>
                <a:spcPts val="663"/>
              </a:spcBef>
            </a:pPr>
            <a:r>
              <a:rPr sz="1600" b="1" spc="-8" dirty="0">
                <a:latin typeface="Times New Roman"/>
                <a:cs typeface="Times New Roman"/>
              </a:rPr>
              <a:t>ЦЕЛЬ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СОСТАВЛЕНИЯ</a:t>
            </a:r>
            <a:r>
              <a:rPr sz="1600" b="1" spc="38" dirty="0">
                <a:latin typeface="Times New Roman"/>
                <a:cs typeface="Times New Roman"/>
              </a:rPr>
              <a:t> </a:t>
            </a:r>
            <a:r>
              <a:rPr sz="1600" b="1" spc="-46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  <a:p>
            <a:pPr marL="347119" algn="ctr">
              <a:lnSpc>
                <a:spcPts val="1843"/>
              </a:lnSpc>
              <a:spcBef>
                <a:spcPts val="621"/>
              </a:spcBef>
            </a:pPr>
            <a:endParaRPr lang="ru-RU" sz="1700" spc="-13" dirty="0" smtClean="0">
              <a:latin typeface="Times New Roman"/>
              <a:cs typeface="Times New Roman"/>
            </a:endParaRPr>
          </a:p>
          <a:p>
            <a:pPr algn="ctr"/>
            <a:r>
              <a:rPr lang="ru-RU" sz="1700" spc="-13" dirty="0" smtClean="0">
                <a:latin typeface="Times New Roman"/>
                <a:cs typeface="Times New Roman"/>
              </a:rPr>
              <a:t>у</a:t>
            </a:r>
            <a:r>
              <a:rPr sz="1700" spc="-13" dirty="0" smtClean="0">
                <a:latin typeface="Times New Roman"/>
                <a:cs typeface="Times New Roman"/>
              </a:rPr>
              <a:t>ч</a:t>
            </a:r>
            <a:r>
              <a:rPr lang="ru-RU" sz="1700" spc="-13" dirty="0" smtClean="0">
                <a:latin typeface="Times New Roman"/>
                <a:cs typeface="Times New Roman"/>
              </a:rPr>
              <a:t>ё</a:t>
            </a:r>
            <a:r>
              <a:rPr sz="1700" spc="-13" dirty="0" smtClean="0">
                <a:latin typeface="Times New Roman"/>
                <a:cs typeface="Times New Roman"/>
              </a:rPr>
              <a:t>т</a:t>
            </a:r>
            <a:r>
              <a:rPr sz="1700" spc="-46" dirty="0" smtClean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объема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располагаемых</a:t>
            </a:r>
            <a:endParaRPr sz="1700" dirty="0">
              <a:latin typeface="Times New Roman"/>
              <a:cs typeface="Times New Roman"/>
            </a:endParaRPr>
          </a:p>
          <a:p>
            <a:pPr algn="ctr"/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5" dirty="0">
                <a:latin typeface="Times New Roman"/>
                <a:cs typeface="Times New Roman"/>
              </a:rPr>
              <a:t> расходуемых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денежных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1120" y="840972"/>
            <a:ext cx="4144804" cy="2125259"/>
            <a:chOff x="266153" y="908430"/>
            <a:chExt cx="5526405" cy="21101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153" y="908430"/>
              <a:ext cx="5526278" cy="2109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" y="937526"/>
              <a:ext cx="5325237" cy="5137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15616" y="913681"/>
            <a:ext cx="230425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168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18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109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382" y="1401377"/>
            <a:ext cx="3893344" cy="1760571"/>
            <a:chOff x="434797" y="1277416"/>
            <a:chExt cx="5191125" cy="1762201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97" y="1277416"/>
              <a:ext cx="5191125" cy="894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7" y="2007514"/>
              <a:ext cx="5191125" cy="461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97" y="2292629"/>
              <a:ext cx="5191125" cy="4618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797" y="2577744"/>
              <a:ext cx="5191125" cy="46187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3731" y="1509009"/>
            <a:ext cx="3499485" cy="148350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71160" algn="ctr">
              <a:spcBef>
                <a:spcPts val="88"/>
              </a:spcBef>
            </a:pPr>
            <a:r>
              <a:rPr sz="1200" spc="-8" dirty="0">
                <a:latin typeface="Times New Roman"/>
                <a:cs typeface="Times New Roman"/>
              </a:rPr>
              <a:t>поступающие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бюджет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на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безвозмездной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lang="ru-RU" sz="1200" spc="-55" dirty="0" smtClean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и</a:t>
            </a:r>
            <a:r>
              <a:rPr sz="1200" spc="8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безвозвратной</a:t>
            </a:r>
            <a:r>
              <a:rPr lang="ru-RU" sz="1200" spc="-25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основе</a:t>
            </a:r>
            <a:r>
              <a:rPr sz="1200" spc="-17" dirty="0" smtClean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денежные</a:t>
            </a:r>
            <a:r>
              <a:rPr sz="1200" spc="-6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средства</a:t>
            </a:r>
            <a:endParaRPr sz="1200" dirty="0">
              <a:latin typeface="Times New Roman"/>
              <a:cs typeface="Times New Roman"/>
            </a:endParaRPr>
          </a:p>
          <a:p>
            <a:pPr indent="-172226">
              <a:lnSpc>
                <a:spcPts val="1952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306595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НАЛОГОВЫЕ</a:t>
            </a:r>
            <a:r>
              <a:rPr sz="1600" b="1" spc="-88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indent="-172760">
              <a:lnSpc>
                <a:spcPts val="1885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НЕНАЛОГОВЫЕ</a:t>
            </a:r>
            <a:r>
              <a:rPr sz="1600" b="1" spc="-59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marL="0" lvl="1" indent="-172760">
              <a:lnSpc>
                <a:spcPts val="1948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247409" algn="l"/>
              </a:tabLst>
            </a:pPr>
            <a:r>
              <a:rPr sz="1600" b="1" spc="-13" dirty="0">
                <a:solidFill>
                  <a:srgbClr val="3366FF"/>
                </a:solidFill>
                <a:latin typeface="Arial"/>
                <a:cs typeface="Arial"/>
              </a:rPr>
              <a:t>БЕЗВОЗМЕЗДНЫЕ</a:t>
            </a:r>
            <a:r>
              <a:rPr sz="1600" b="1" spc="-10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3366FF"/>
                </a:solidFill>
                <a:latin typeface="Arial"/>
                <a:cs typeface="Arial"/>
              </a:rPr>
              <a:t>ПОСТУПЛЕНИЯ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15615" y="3125116"/>
            <a:ext cx="3228803" cy="1369062"/>
            <a:chOff x="316953" y="3128009"/>
            <a:chExt cx="5475605" cy="13703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53" y="3128009"/>
              <a:ext cx="5475478" cy="1370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509" y="3179800"/>
              <a:ext cx="5276469" cy="119052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61423" y="3236912"/>
            <a:ext cx="2815114" cy="9951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4" dirty="0">
                <a:latin typeface="Times New Roman"/>
                <a:cs typeface="Times New Roman"/>
              </a:rPr>
              <a:t>Состав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источников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доходов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п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46" dirty="0">
                <a:latin typeface="Times New Roman"/>
                <a:cs typeface="Times New Roman"/>
              </a:rPr>
              <a:t>е</a:t>
            </a:r>
            <a:r>
              <a:rPr sz="1600" spc="-29" dirty="0">
                <a:latin typeface="Times New Roman"/>
                <a:cs typeface="Times New Roman"/>
              </a:rPr>
              <a:t>де</a:t>
            </a:r>
            <a:r>
              <a:rPr sz="1600" spc="-25" dirty="0">
                <a:latin typeface="Times New Roman"/>
                <a:cs typeface="Times New Roman"/>
              </a:rPr>
              <a:t>ля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4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с</a:t>
            </a:r>
            <a:r>
              <a:rPr sz="1600" spc="-4" dirty="0">
                <a:latin typeface="Times New Roman"/>
                <a:cs typeface="Times New Roman"/>
              </a:rPr>
              <a:t>я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Б</a:t>
            </a:r>
            <a:r>
              <a:rPr sz="1600" spc="-96" dirty="0">
                <a:latin typeface="Times New Roman"/>
                <a:cs typeface="Times New Roman"/>
              </a:rPr>
              <a:t>ю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38" dirty="0">
                <a:latin typeface="Times New Roman"/>
                <a:cs typeface="Times New Roman"/>
              </a:rPr>
              <a:t>ж</a:t>
            </a:r>
            <a:r>
              <a:rPr sz="1600" spc="-17" dirty="0">
                <a:latin typeface="Times New Roman"/>
                <a:cs typeface="Times New Roman"/>
              </a:rPr>
              <a:t>ет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71" dirty="0">
                <a:latin typeface="Times New Roman"/>
                <a:cs typeface="Times New Roman"/>
              </a:rPr>
              <a:t> </a:t>
            </a:r>
            <a:r>
              <a:rPr sz="1600" spc="-84" dirty="0">
                <a:latin typeface="Times New Roman"/>
                <a:cs typeface="Times New Roman"/>
              </a:rPr>
              <a:t>к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е</a:t>
            </a:r>
            <a:r>
              <a:rPr sz="1600" spc="-46" dirty="0">
                <a:latin typeface="Times New Roman"/>
                <a:cs typeface="Times New Roman"/>
              </a:rPr>
              <a:t>к</a:t>
            </a:r>
            <a:r>
              <a:rPr sz="1600" spc="-4" dirty="0">
                <a:latin typeface="Times New Roman"/>
                <a:cs typeface="Times New Roman"/>
              </a:rPr>
              <a:t>с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 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-67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5868" y="1134901"/>
            <a:ext cx="301466" cy="2719727"/>
            <a:chOff x="5701157" y="1135951"/>
            <a:chExt cx="401955" cy="2722245"/>
          </a:xfrm>
        </p:grpSpPr>
        <p:sp>
          <p:nvSpPr>
            <p:cNvPr id="28" name="object 28"/>
            <p:cNvSpPr/>
            <p:nvPr/>
          </p:nvSpPr>
          <p:spPr>
            <a:xfrm>
              <a:off x="5719318" y="1140713"/>
              <a:ext cx="378460" cy="2682240"/>
            </a:xfrm>
            <a:custGeom>
              <a:avLst/>
              <a:gdLst/>
              <a:ahLst/>
              <a:cxnLst/>
              <a:rect l="l" t="t" r="r" b="b"/>
              <a:pathLst>
                <a:path w="378460" h="2682240">
                  <a:moveTo>
                    <a:pt x="360299" y="0"/>
                  </a:moveTo>
                  <a:lnTo>
                    <a:pt x="0" y="0"/>
                  </a:lnTo>
                </a:path>
                <a:path w="378460" h="2682240">
                  <a:moveTo>
                    <a:pt x="372872" y="0"/>
                  </a:moveTo>
                  <a:lnTo>
                    <a:pt x="378460" y="2682113"/>
                  </a:lnTo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1157" y="3781424"/>
              <a:ext cx="170179" cy="76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802630" y="3812285"/>
              <a:ext cx="295275" cy="17145"/>
            </a:xfrm>
            <a:custGeom>
              <a:avLst/>
              <a:gdLst/>
              <a:ahLst/>
              <a:cxnLst/>
              <a:rect l="l" t="t" r="r" b="b"/>
              <a:pathLst>
                <a:path w="295275" h="17145">
                  <a:moveTo>
                    <a:pt x="295224" y="4318"/>
                  </a:moveTo>
                  <a:lnTo>
                    <a:pt x="171145" y="4318"/>
                  </a:lnTo>
                  <a:lnTo>
                    <a:pt x="171145" y="508"/>
                  </a:lnTo>
                  <a:lnTo>
                    <a:pt x="10845" y="508"/>
                  </a:lnTo>
                  <a:lnTo>
                    <a:pt x="11557" y="127"/>
                  </a:lnTo>
                  <a:lnTo>
                    <a:pt x="11938" y="0"/>
                  </a:lnTo>
                  <a:lnTo>
                    <a:pt x="7353" y="0"/>
                  </a:lnTo>
                  <a:lnTo>
                    <a:pt x="7353" y="2425"/>
                  </a:lnTo>
                  <a:lnTo>
                    <a:pt x="7353" y="4318"/>
                  </a:lnTo>
                  <a:lnTo>
                    <a:pt x="3848" y="4318"/>
                  </a:lnTo>
                  <a:lnTo>
                    <a:pt x="7353" y="2425"/>
                  </a:lnTo>
                  <a:lnTo>
                    <a:pt x="7353" y="0"/>
                  </a:lnTo>
                  <a:lnTo>
                    <a:pt x="381" y="0"/>
                  </a:lnTo>
                  <a:lnTo>
                    <a:pt x="127" y="6350"/>
                  </a:lnTo>
                  <a:lnTo>
                    <a:pt x="1524" y="5600"/>
                  </a:lnTo>
                  <a:lnTo>
                    <a:pt x="1524" y="6858"/>
                  </a:lnTo>
                  <a:lnTo>
                    <a:pt x="6477" y="6858"/>
                  </a:lnTo>
                  <a:lnTo>
                    <a:pt x="6477" y="10033"/>
                  </a:lnTo>
                  <a:lnTo>
                    <a:pt x="127" y="6350"/>
                  </a:lnTo>
                  <a:lnTo>
                    <a:pt x="0" y="12700"/>
                  </a:lnTo>
                  <a:lnTo>
                    <a:pt x="6477" y="12776"/>
                  </a:lnTo>
                  <a:lnTo>
                    <a:pt x="6477" y="13208"/>
                  </a:lnTo>
                  <a:lnTo>
                    <a:pt x="170815" y="13208"/>
                  </a:lnTo>
                  <a:lnTo>
                    <a:pt x="170815" y="17018"/>
                  </a:lnTo>
                  <a:lnTo>
                    <a:pt x="294944" y="17018"/>
                  </a:lnTo>
                  <a:lnTo>
                    <a:pt x="294944" y="13208"/>
                  </a:lnTo>
                  <a:lnTo>
                    <a:pt x="295097" y="13208"/>
                  </a:lnTo>
                  <a:lnTo>
                    <a:pt x="295097" y="6858"/>
                  </a:lnTo>
                  <a:lnTo>
                    <a:pt x="295224" y="6858"/>
                  </a:lnTo>
                  <a:lnTo>
                    <a:pt x="295224" y="431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896376" y="3562187"/>
            <a:ext cx="4130993" cy="3300214"/>
            <a:chOff x="6550279" y="3506010"/>
            <a:chExt cx="5507990" cy="330327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0279" y="3506010"/>
              <a:ext cx="5507990" cy="33032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8775" y="3528897"/>
              <a:ext cx="5250053" cy="7576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8775" y="4569980"/>
              <a:ext cx="5225669" cy="1541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4551" y="6058698"/>
              <a:ext cx="5260212" cy="7505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08775" y="4179836"/>
              <a:ext cx="5294757" cy="5228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097035" y="3749485"/>
            <a:ext cx="3889055" cy="309940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80000" marR="657447" algn="ctr"/>
            <a:r>
              <a:rPr sz="1600" spc="-13" dirty="0">
                <a:latin typeface="Times New Roman"/>
                <a:cs typeface="Times New Roman"/>
              </a:rPr>
              <a:t>Разграничение </a:t>
            </a:r>
            <a:r>
              <a:rPr sz="1600" spc="-34" dirty="0">
                <a:latin typeface="Times New Roman"/>
                <a:cs typeface="Times New Roman"/>
              </a:rPr>
              <a:t>расходов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бюджетов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установлено: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33"/>
              </a:spcBef>
            </a:pPr>
            <a:r>
              <a:rPr sz="1600" spc="-17" dirty="0">
                <a:latin typeface="Times New Roman"/>
                <a:cs typeface="Times New Roman"/>
              </a:rPr>
              <a:t>Конституцией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24"/>
              </a:spcBef>
            </a:pPr>
            <a:r>
              <a:rPr sz="1200" spc="-4" dirty="0">
                <a:latin typeface="Times New Roman"/>
                <a:cs typeface="Times New Roman"/>
              </a:rPr>
              <a:t>Ф</a:t>
            </a:r>
            <a:r>
              <a:rPr sz="1200" spc="-21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де</a:t>
            </a:r>
            <a:r>
              <a:rPr sz="1200" spc="4" dirty="0">
                <a:latin typeface="Times New Roman"/>
                <a:cs typeface="Times New Roman"/>
              </a:rPr>
              <a:t>р</a:t>
            </a:r>
            <a:r>
              <a:rPr sz="1200" spc="8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ль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4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1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67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-17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</a:t>
            </a:r>
          </a:p>
          <a:p>
            <a:pPr marL="533743" marR="529477" algn="ctr">
              <a:lnSpc>
                <a:spcPct val="101400"/>
              </a:lnSpc>
              <a:spcBef>
                <a:spcPts val="181"/>
              </a:spcBef>
            </a:pPr>
            <a:r>
              <a:rPr sz="1200" spc="-13" dirty="0">
                <a:latin typeface="Times New Roman"/>
                <a:cs typeface="Times New Roman"/>
              </a:rPr>
              <a:t>от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октября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года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№ 184-ФЗ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"Об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общих </a:t>
            </a:r>
            <a:r>
              <a:rPr sz="1200" spc="-2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принци</a:t>
            </a:r>
            <a:r>
              <a:rPr sz="1200" spc="-8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ах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</a:t>
            </a:r>
            <a:r>
              <a:rPr sz="1200" spc="-13" dirty="0">
                <a:latin typeface="Times New Roman"/>
                <a:cs typeface="Times New Roman"/>
              </a:rPr>
              <a:t>га</a:t>
            </a:r>
            <a:r>
              <a:rPr sz="1200" spc="-8" dirty="0">
                <a:latin typeface="Times New Roman"/>
                <a:cs typeface="Times New Roman"/>
              </a:rPr>
              <a:t>ни</a:t>
            </a:r>
            <a:r>
              <a:rPr sz="1200" spc="-13" dirty="0">
                <a:latin typeface="Times New Roman"/>
                <a:cs typeface="Times New Roman"/>
              </a:rPr>
              <a:t>за</a:t>
            </a:r>
            <a:r>
              <a:rPr sz="1200" spc="-8" dirty="0">
                <a:latin typeface="Times New Roman"/>
                <a:cs typeface="Times New Roman"/>
              </a:rPr>
              <a:t>ци</a:t>
            </a:r>
            <a:r>
              <a:rPr sz="1200" dirty="0">
                <a:latin typeface="Times New Roman"/>
                <a:cs typeface="Times New Roman"/>
              </a:rPr>
              <a:t>и</a:t>
            </a:r>
          </a:p>
          <a:p>
            <a:pPr algn="ctr">
              <a:lnSpc>
                <a:spcPts val="1339"/>
              </a:lnSpc>
            </a:pPr>
            <a:r>
              <a:rPr sz="1200" spc="-21" dirty="0">
                <a:latin typeface="Times New Roman"/>
                <a:cs typeface="Times New Roman"/>
              </a:rPr>
              <a:t>законодательных</a:t>
            </a:r>
            <a:r>
              <a:rPr sz="1200" spc="-8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(представительных)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101"/>
              </a:spcBef>
            </a:pP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исполнительных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органов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государственной</a:t>
            </a:r>
            <a:r>
              <a:rPr sz="1200" spc="244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власти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субъектов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r>
              <a:rPr sz="1200" spc="-46" dirty="0">
                <a:latin typeface="Times New Roman"/>
                <a:cs typeface="Times New Roman"/>
              </a:rPr>
              <a:t>Р</a:t>
            </a:r>
            <a:r>
              <a:rPr sz="1200" spc="21" dirty="0">
                <a:latin typeface="Times New Roman"/>
                <a:cs typeface="Times New Roman"/>
              </a:rPr>
              <a:t>о</a:t>
            </a:r>
            <a:r>
              <a:rPr sz="1200" spc="-13" dirty="0">
                <a:latin typeface="Times New Roman"/>
                <a:cs typeface="Times New Roman"/>
              </a:rPr>
              <a:t>сс</a:t>
            </a:r>
            <a:r>
              <a:rPr sz="1200" spc="-8" dirty="0">
                <a:latin typeface="Times New Roman"/>
                <a:cs typeface="Times New Roman"/>
              </a:rPr>
              <a:t>ий</a:t>
            </a:r>
            <a:r>
              <a:rPr sz="1200" spc="-13" dirty="0">
                <a:latin typeface="Times New Roman"/>
                <a:cs typeface="Times New Roman"/>
              </a:rPr>
              <a:t>с</a:t>
            </a:r>
            <a:r>
              <a:rPr sz="1200" spc="-71" dirty="0">
                <a:latin typeface="Times New Roman"/>
                <a:cs typeface="Times New Roman"/>
              </a:rPr>
              <a:t>к</a:t>
            </a:r>
            <a:r>
              <a:rPr sz="1200" spc="-8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Ф</a:t>
            </a:r>
            <a:r>
              <a:rPr sz="1200" spc="-34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д</a:t>
            </a:r>
            <a:r>
              <a:rPr sz="1200" spc="-13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р</a:t>
            </a:r>
            <a:r>
              <a:rPr sz="1200" spc="-13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ции</a:t>
            </a:r>
            <a:r>
              <a:rPr sz="1200" dirty="0" smtClean="0">
                <a:latin typeface="Times New Roman"/>
                <a:cs typeface="Times New Roman"/>
              </a:rPr>
              <a:t>"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197"/>
              </a:lnSpc>
            </a:pPr>
            <a:r>
              <a:rPr sz="1000" spc="-8" dirty="0">
                <a:latin typeface="Times New Roman"/>
                <a:cs typeface="Times New Roman"/>
              </a:rPr>
              <a:t>Федеральным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законом</a:t>
            </a:r>
            <a:endParaRPr sz="1000" dirty="0">
              <a:latin typeface="Times New Roman"/>
              <a:cs typeface="Times New Roman"/>
            </a:endParaRPr>
          </a:p>
          <a:p>
            <a:pPr marL="436699" marR="429766" algn="ctr">
              <a:lnSpc>
                <a:spcPts val="966"/>
              </a:lnSpc>
              <a:spcBef>
                <a:spcPts val="285"/>
              </a:spcBef>
            </a:pPr>
            <a:r>
              <a:rPr sz="1000" spc="-21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т</a:t>
            </a:r>
            <a:r>
              <a:rPr sz="1000" spc="-3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 о</a:t>
            </a:r>
            <a:r>
              <a:rPr sz="1000" spc="-8" dirty="0">
                <a:latin typeface="Times New Roman"/>
                <a:cs typeface="Times New Roman"/>
              </a:rPr>
              <a:t>кт</a:t>
            </a:r>
            <a:r>
              <a:rPr sz="1000" dirty="0">
                <a:latin typeface="Times New Roman"/>
                <a:cs typeface="Times New Roman"/>
              </a:rPr>
              <a:t>ября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 </a:t>
            </a:r>
            <a:r>
              <a:rPr sz="1000" spc="-42" dirty="0">
                <a:latin typeface="Times New Roman"/>
                <a:cs typeface="Times New Roman"/>
              </a:rPr>
              <a:t>г</a:t>
            </a:r>
            <a:r>
              <a:rPr sz="1000" spc="-50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д</a:t>
            </a:r>
            <a:r>
              <a:rPr sz="1000" dirty="0">
                <a:latin typeface="Times New Roman"/>
                <a:cs typeface="Times New Roman"/>
              </a:rPr>
              <a:t>а</a:t>
            </a:r>
            <a:r>
              <a:rPr sz="1000" spc="-1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№</a:t>
            </a:r>
            <a:r>
              <a:rPr sz="1000" spc="-1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131</a:t>
            </a:r>
            <a:r>
              <a:rPr sz="1000" spc="-4" dirty="0">
                <a:latin typeface="Times New Roman"/>
                <a:cs typeface="Times New Roman"/>
              </a:rPr>
              <a:t>-Ф</a:t>
            </a:r>
            <a:r>
              <a:rPr sz="1000" dirty="0">
                <a:latin typeface="Times New Roman"/>
                <a:cs typeface="Times New Roman"/>
              </a:rPr>
              <a:t>З 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"</a:t>
            </a:r>
            <a:r>
              <a:rPr sz="1000" spc="-4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общ</a:t>
            </a:r>
            <a:r>
              <a:rPr sz="1000" spc="4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х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принци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spc="-4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х  </a:t>
            </a:r>
            <a:r>
              <a:rPr sz="1000" spc="-13" dirty="0">
                <a:latin typeface="Times New Roman"/>
                <a:cs typeface="Times New Roman"/>
              </a:rPr>
              <a:t>местного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spcBef>
                <a:spcPts val="38"/>
              </a:spcBef>
            </a:pPr>
            <a:r>
              <a:rPr sz="1000" spc="-4" dirty="0">
                <a:latin typeface="Times New Roman"/>
                <a:cs typeface="Times New Roman"/>
              </a:rPr>
              <a:t>с</a:t>
            </a:r>
            <a:r>
              <a:rPr sz="1000" spc="-17" dirty="0">
                <a:latin typeface="Times New Roman"/>
                <a:cs typeface="Times New Roman"/>
              </a:rPr>
              <a:t>ам</a:t>
            </a:r>
            <a:r>
              <a:rPr sz="1000" spc="-42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у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13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ни</a:t>
            </a:r>
            <a:r>
              <a:rPr sz="1000" dirty="0">
                <a:latin typeface="Times New Roman"/>
                <a:cs typeface="Times New Roman"/>
              </a:rPr>
              <a:t>я</a:t>
            </a:r>
            <a:r>
              <a:rPr sz="1000" spc="2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29" dirty="0">
                <a:latin typeface="Times New Roman"/>
                <a:cs typeface="Times New Roman"/>
              </a:rPr>
              <a:t>Р</a:t>
            </a:r>
            <a:r>
              <a:rPr sz="1000" spc="8" dirty="0">
                <a:latin typeface="Times New Roman"/>
                <a:cs typeface="Times New Roman"/>
              </a:rPr>
              <a:t>о</a:t>
            </a:r>
            <a:r>
              <a:rPr sz="1000" spc="-17" dirty="0">
                <a:latin typeface="Times New Roman"/>
                <a:cs typeface="Times New Roman"/>
              </a:rPr>
              <a:t>сс</a:t>
            </a:r>
            <a:r>
              <a:rPr sz="1000" spc="-8" dirty="0">
                <a:latin typeface="Times New Roman"/>
                <a:cs typeface="Times New Roman"/>
              </a:rPr>
              <a:t>ий</a:t>
            </a:r>
            <a:r>
              <a:rPr sz="1000" spc="-17" dirty="0">
                <a:latin typeface="Times New Roman"/>
                <a:cs typeface="Times New Roman"/>
              </a:rPr>
              <a:t>с</a:t>
            </a:r>
            <a:r>
              <a:rPr sz="1000" spc="-59" dirty="0">
                <a:latin typeface="Times New Roman"/>
                <a:cs typeface="Times New Roman"/>
              </a:rPr>
              <a:t>к</a:t>
            </a:r>
            <a:r>
              <a:rPr sz="1000" spc="-13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й</a:t>
            </a:r>
            <a:r>
              <a:rPr sz="1000" spc="-88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Ф</a:t>
            </a:r>
            <a:r>
              <a:rPr sz="1000" spc="-25" dirty="0">
                <a:latin typeface="Times New Roman"/>
                <a:cs typeface="Times New Roman"/>
              </a:rPr>
              <a:t>е</a:t>
            </a:r>
            <a:r>
              <a:rPr sz="1000" spc="-13" dirty="0">
                <a:latin typeface="Times New Roman"/>
                <a:cs typeface="Times New Roman"/>
              </a:rPr>
              <a:t>д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8" dirty="0">
                <a:latin typeface="Times New Roman"/>
                <a:cs typeface="Times New Roman"/>
              </a:rPr>
              <a:t>ции</a:t>
            </a:r>
            <a:r>
              <a:rPr sz="1000" dirty="0">
                <a:latin typeface="Times New Roman"/>
                <a:cs typeface="Times New Roman"/>
              </a:rPr>
              <a:t>"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4686919" y="907589"/>
            <a:ext cx="4347686" cy="2950019"/>
            <a:chOff x="6249225" y="908430"/>
            <a:chExt cx="5796915" cy="2952750"/>
          </a:xfrm>
        </p:grpSpPr>
        <p:sp>
          <p:nvSpPr>
            <p:cNvPr id="39" name="object 39"/>
            <p:cNvSpPr/>
            <p:nvPr/>
          </p:nvSpPr>
          <p:spPr>
            <a:xfrm>
              <a:off x="6253988" y="1140713"/>
              <a:ext cx="288290" cy="2682240"/>
            </a:xfrm>
            <a:custGeom>
              <a:avLst/>
              <a:gdLst/>
              <a:ahLst/>
              <a:cxnLst/>
              <a:rect l="l" t="t" r="r" b="b"/>
              <a:pathLst>
                <a:path w="288290" h="2682240">
                  <a:moveTo>
                    <a:pt x="0" y="0"/>
                  </a:moveTo>
                  <a:lnTo>
                    <a:pt x="288036" y="0"/>
                  </a:lnTo>
                </a:path>
                <a:path w="288290" h="2682240">
                  <a:moveTo>
                    <a:pt x="23113" y="13462"/>
                  </a:moveTo>
                  <a:lnTo>
                    <a:pt x="0" y="2682113"/>
                  </a:lnTo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2182" y="3784726"/>
              <a:ext cx="259841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2583" y="908430"/>
              <a:ext cx="5603494" cy="2516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4935" y="919124"/>
              <a:ext cx="5573014" cy="443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4023" y="1980069"/>
              <a:ext cx="5440934" cy="4847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4023" y="2368829"/>
              <a:ext cx="5461254" cy="4603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17767" y="2669184"/>
              <a:ext cx="5434838" cy="4603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4023" y="1333842"/>
              <a:ext cx="5434838" cy="7057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42151" y="2960268"/>
              <a:ext cx="5416550" cy="46034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2337" y="840972"/>
            <a:ext cx="4073843" cy="2395940"/>
          </a:xfrm>
          <a:prstGeom prst="rect">
            <a:avLst/>
          </a:prstGeom>
        </p:spPr>
        <p:txBody>
          <a:bodyPr vert="horz" wrap="square" lIns="0" tIns="137568" rIns="0" bIns="0" rtlCol="0">
            <a:spAutoFit/>
          </a:bodyPr>
          <a:lstStyle/>
          <a:p>
            <a:pPr marL="17063" algn="ctr">
              <a:spcBef>
                <a:spcPts val="1083"/>
              </a:spcBef>
            </a:pPr>
            <a:r>
              <a:rPr sz="2000" b="1" spc="-122" dirty="0">
                <a:latin typeface="Times New Roman"/>
                <a:cs typeface="Times New Roman"/>
              </a:rPr>
              <a:t>РАСХОДЫ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01"/>
              </a:lnSpc>
              <a:spcBef>
                <a:spcPts val="800"/>
              </a:spcBef>
              <a:spcAft>
                <a:spcPts val="600"/>
              </a:spcAft>
            </a:pPr>
            <a:r>
              <a:rPr sz="1200" spc="-21" dirty="0">
                <a:latin typeface="Times New Roman"/>
                <a:cs typeface="Times New Roman"/>
              </a:rPr>
              <a:t>выплачиваемые</a:t>
            </a:r>
            <a:r>
              <a:rPr sz="1200" spc="-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4" dirty="0" smtClean="0">
                <a:latin typeface="Times New Roman"/>
                <a:cs typeface="Times New Roman"/>
              </a:rPr>
              <a:t>бюджета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3" dirty="0" smtClean="0">
                <a:latin typeface="Times New Roman"/>
                <a:cs typeface="Times New Roman"/>
              </a:rPr>
              <a:t>д</a:t>
            </a:r>
            <a:r>
              <a:rPr sz="1200" spc="-4" dirty="0" smtClean="0">
                <a:latin typeface="Times New Roman"/>
                <a:cs typeface="Times New Roman"/>
              </a:rPr>
              <a:t>енеж</a:t>
            </a:r>
            <a:r>
              <a:rPr sz="1200" spc="-17" dirty="0" smtClean="0">
                <a:latin typeface="Times New Roman"/>
                <a:cs typeface="Times New Roman"/>
              </a:rPr>
              <a:t>н</a:t>
            </a:r>
            <a:r>
              <a:rPr sz="1200" spc="-4" dirty="0" smtClean="0">
                <a:latin typeface="Times New Roman"/>
                <a:cs typeface="Times New Roman"/>
              </a:rPr>
              <a:t>ые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</a:t>
            </a:r>
            <a:r>
              <a:rPr sz="1200" spc="-38" dirty="0">
                <a:latin typeface="Times New Roman"/>
                <a:cs typeface="Times New Roman"/>
              </a:rPr>
              <a:t>е</a:t>
            </a:r>
            <a:r>
              <a:rPr sz="1200" spc="-21" dirty="0">
                <a:latin typeface="Times New Roman"/>
                <a:cs typeface="Times New Roman"/>
              </a:rPr>
              <a:t>д</a:t>
            </a:r>
            <a:r>
              <a:rPr sz="1200" spc="-17" dirty="0">
                <a:latin typeface="Times New Roman"/>
                <a:cs typeface="Times New Roman"/>
              </a:rPr>
              <a:t>ст</a:t>
            </a:r>
            <a:r>
              <a:rPr sz="1200" spc="-34" dirty="0">
                <a:latin typeface="Times New Roman"/>
                <a:cs typeface="Times New Roman"/>
              </a:rPr>
              <a:t>в</a:t>
            </a:r>
            <a:r>
              <a:rPr sz="1200" spc="-4" dirty="0">
                <a:latin typeface="Times New Roman"/>
                <a:cs typeface="Times New Roman"/>
              </a:rPr>
              <a:t>а</a:t>
            </a:r>
            <a:endParaRPr sz="12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21328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ИП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256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6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80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96" dirty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600" b="1" spc="-122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ДНЫ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8" dirty="0">
                <a:solidFill>
                  <a:srgbClr val="964607"/>
                </a:solidFill>
                <a:latin typeface="Times New Roman"/>
                <a:cs typeface="Times New Roman"/>
              </a:rPr>
              <a:t>Б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З</a:t>
            </a:r>
            <a:r>
              <a:rPr sz="1600" b="1" spc="-16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46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Л</a:t>
            </a:r>
            <a:r>
              <a:rPr sz="1600" b="1" spc="-67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ГОСУДАРСТВЕННЫМ</a:t>
            </a:r>
            <a:r>
              <a:rPr sz="1600" b="1" spc="-63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ПРОГРАММАМ</a:t>
            </a:r>
            <a:endParaRPr sz="1600" dirty="0">
              <a:latin typeface="Times New Roman"/>
              <a:cs typeface="Times New Roman"/>
            </a:endParaRPr>
          </a:p>
          <a:p>
            <a:pPr marL="0" lvl="1">
              <a:buFont typeface="Wingdings"/>
              <a:buChar char=""/>
              <a:tabLst>
                <a:tab pos="79981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Ф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УН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КЦИ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SzPct val="95000"/>
              <a:buFont typeface="Wingdings"/>
              <a:buChar char=""/>
              <a:tabLst>
                <a:tab pos="202086" algn="l"/>
              </a:tabLst>
            </a:pPr>
            <a:r>
              <a:rPr sz="1500" b="1" spc="13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29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964607"/>
                </a:solidFill>
                <a:latin typeface="Times New Roman"/>
                <a:cs typeface="Times New Roman"/>
              </a:rPr>
              <a:t>Э</a:t>
            </a:r>
            <a:r>
              <a:rPr sz="15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ОНО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И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Ч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ЕС</a:t>
            </a:r>
            <a:r>
              <a:rPr sz="15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МУ</a:t>
            </a:r>
            <a:r>
              <a:rPr sz="1500" b="1" spc="-181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500" b="1" spc="-10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Д</a:t>
            </a:r>
            <a:r>
              <a:rPr sz="15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5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5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Ж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АНИ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Ю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85" y="37304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3306" y="404664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Расходы местного бюджета в 2022 году исполнены в сумме     1 523164,8 тыс. рублей, что на 20326,1 тыс. рублей, или на 1,3% меньше, чем предусмотрено уточнённой сводной бюджетной росписью на 2022 год.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2022 году по сравнению с 2021 годом расходы местного бюджета увеличились на 7834,2 тыс. рублей, или на 0,5 %.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2022 году местный бюджет исполнялся в «программном» формате. Ежегодно растет доля расходов, осуществляемых в рамках муниципальных программ, в общей структуре расходов местного бюджета. В 2022 году доля программных расходов в структуре расходов местного бюджета составила почти 95 процентов.</a:t>
            </a:r>
            <a:endParaRPr lang="ru-RU" sz="16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территории  муниципального образования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Брюховецкий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район в 2022 году действовали 24 муниципальные программы, на реализацию которых было предусмотрено 1 440.8 млн. рублей средств местного и краевого бюджетов. Объем финансирования муниципальных программ муниципального образования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Брюховецкий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район по сравне­нию с 2021 годом снизился на 2,6%  (в 2021 году этот показатель — 1 479.7 млн. рублей).</a:t>
            </a:r>
            <a:endParaRPr lang="ru-RU" sz="1600" dirty="0">
              <a:latin typeface="Times New Roman"/>
              <a:ea typeface="Times New Roman"/>
            </a:endParaRPr>
          </a:p>
          <a:p>
            <a:pPr marR="27305"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Доля расходов на финансирование программных мероприятий в сфере образования, культуры, социальной защиты населения и физической культуры и спорта в местном бюджете составила  86,7%.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На реализацию мероприятий муниципальных программ (подпрограмм) в данных сферах было направлено 1 320,3 млн.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70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7969"/>
              </p:ext>
            </p:extLst>
          </p:nvPr>
        </p:nvGraphicFramePr>
        <p:xfrm>
          <a:off x="1115615" y="620688"/>
          <a:ext cx="777686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7749"/>
              </p:ext>
            </p:extLst>
          </p:nvPr>
        </p:nvGraphicFramePr>
        <p:xfrm>
          <a:off x="1187624" y="692696"/>
          <a:ext cx="77768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438480" y="908720"/>
            <a:ext cx="71287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Расходы на реализацию муниципальных программ МО Брюховецкий район в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2022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году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, млн. рублей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115509"/>
              </p:ext>
            </p:extLst>
          </p:nvPr>
        </p:nvGraphicFramePr>
        <p:xfrm>
          <a:off x="1438480" y="1555052"/>
          <a:ext cx="7381992" cy="439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42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«Общегосударственные вопросы»</a:t>
            </a:r>
            <a:r>
              <a:rPr lang="ru-RU" dirty="0">
                <a:latin typeface="Times New Roman"/>
                <a:ea typeface="Times New Roman"/>
              </a:rPr>
              <a:t> Расходы на функционирование Совета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район, органов исполнительной власти местного самоуправления (за исключением тех, расходы по которым отражены по другим разделам бюджетной </a:t>
            </a:r>
            <a:r>
              <a:rPr lang="ru-RU" dirty="0" smtClean="0">
                <a:latin typeface="Times New Roman"/>
                <a:ea typeface="Times New Roman"/>
              </a:rPr>
              <a:t>классификации</a:t>
            </a:r>
            <a:r>
              <a:rPr lang="ru-RU" dirty="0">
                <a:latin typeface="Times New Roman"/>
                <a:ea typeface="Times New Roman"/>
              </a:rPr>
              <a:t>), на обеспечение деятельности МКУ «Администрация - Сервис», на содержание и функционирование МКУ «Централизованная бухгалтерия администрации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район», на содержание и функционирование МКУ «Управление капитального </a:t>
            </a:r>
            <a:r>
              <a:rPr lang="ru-RU" dirty="0" smtClean="0">
                <a:latin typeface="Times New Roman"/>
                <a:ea typeface="Times New Roman"/>
              </a:rPr>
              <a:t>строительства </a:t>
            </a:r>
            <a:r>
              <a:rPr lang="ru-RU" dirty="0">
                <a:latin typeface="Times New Roman"/>
                <a:ea typeface="Times New Roman"/>
              </a:rPr>
              <a:t>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район», МКУ «</a:t>
            </a:r>
            <a:r>
              <a:rPr lang="ru-RU" dirty="0" smtClean="0">
                <a:latin typeface="Times New Roman"/>
                <a:ea typeface="Times New Roman"/>
              </a:rPr>
              <a:t>Управление </a:t>
            </a:r>
            <a:r>
              <a:rPr lang="ru-RU" dirty="0">
                <a:latin typeface="Times New Roman"/>
                <a:ea typeface="Times New Roman"/>
              </a:rPr>
              <a:t>муниципальными закупками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район», МКУ «Управление по социальным вопросам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район», на управление государственным и </a:t>
            </a:r>
            <a:r>
              <a:rPr lang="ru-RU" dirty="0" smtClean="0">
                <a:latin typeface="Times New Roman"/>
                <a:ea typeface="Times New Roman"/>
              </a:rPr>
              <a:t>муниципальным </a:t>
            </a:r>
            <a:r>
              <a:rPr lang="ru-RU" dirty="0">
                <a:latin typeface="Times New Roman"/>
                <a:ea typeface="Times New Roman"/>
              </a:rPr>
              <a:t>имуществом, связанное с оценкой недвижимости, признание прав и регулирование отношений по государственной и муниципальной </a:t>
            </a:r>
            <a:r>
              <a:rPr lang="ru-RU" dirty="0" smtClean="0">
                <a:latin typeface="Times New Roman"/>
                <a:ea typeface="Times New Roman"/>
              </a:rPr>
              <a:t>собственности</a:t>
            </a:r>
            <a:r>
              <a:rPr lang="ru-RU" dirty="0">
                <a:latin typeface="Times New Roman"/>
                <a:ea typeface="Times New Roman"/>
              </a:rPr>
              <a:t>, а также отдельные расходы по реализации муниципальных функций, связанных с общегосударственным управлением, составили 154374,4 тыс. </a:t>
            </a:r>
            <a:r>
              <a:rPr lang="ru-RU" dirty="0" smtClean="0">
                <a:latin typeface="Times New Roman"/>
                <a:ea typeface="Times New Roman"/>
              </a:rPr>
              <a:t>рублей</a:t>
            </a:r>
            <a:r>
              <a:rPr lang="ru-RU" dirty="0">
                <a:latin typeface="Times New Roman"/>
                <a:ea typeface="Times New Roman"/>
              </a:rPr>
              <a:t>, или 95% от назначенной суммы. Удельный вес расходов по этому разделу в общей сумме расходов бюджета составил 10,1 процентов.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7142" y="188640"/>
            <a:ext cx="77048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500" b="1" dirty="0" smtClean="0">
                <a:latin typeface="Times New Roman"/>
                <a:ea typeface="Times New Roman"/>
              </a:rPr>
              <a:t>  «</a:t>
            </a:r>
            <a:r>
              <a:rPr lang="ru-RU" sz="1500" b="1" dirty="0">
                <a:latin typeface="Times New Roman"/>
                <a:ea typeface="Times New Roman"/>
              </a:rPr>
              <a:t>Национальная экономика»</a:t>
            </a:r>
            <a:r>
              <a:rPr lang="ru-RU" sz="1500" dirty="0">
                <a:latin typeface="Times New Roman"/>
                <a:ea typeface="Times New Roman"/>
              </a:rPr>
              <a:t> профинансированы мероприятия в областях сельского хозяйств, транспорта и других вопросов в области национальной экономики на общую сумму 10484,2 тыс. рублей, исполнение к годовому бюджетному назначению составило 93.5 %. Средства тратились по следующим подразделам: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 </a:t>
            </a:r>
            <a:r>
              <a:rPr lang="ru-RU" sz="1500" b="1" dirty="0" smtClean="0">
                <a:latin typeface="Times New Roman"/>
                <a:ea typeface="Times New Roman"/>
              </a:rPr>
              <a:t>«</a:t>
            </a:r>
            <a:r>
              <a:rPr lang="ru-RU" sz="1500" b="1" dirty="0">
                <a:latin typeface="Times New Roman"/>
                <a:ea typeface="Times New Roman"/>
              </a:rPr>
              <a:t>Сельское хозяйство и рыболовство</a:t>
            </a:r>
            <a:r>
              <a:rPr lang="ru-RU" sz="1500" dirty="0">
                <a:latin typeface="Times New Roman"/>
                <a:ea typeface="Times New Roman"/>
              </a:rPr>
              <a:t>» исполнены в сумме 7375,2 тыс. рублей, или 100 % предусмотренных обязательствами.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Основные направления использования: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500" dirty="0">
                <a:latin typeface="Times New Roman"/>
                <a:ea typeface="Times New Roman"/>
              </a:rPr>
              <a:t>субсидии КФХ, ЛПХ и ИП на возмещение затрат на приобретение молодняка сельхоз животных и птицы, на возмещение затрат по реализации мяса, молока, на оплату услуг по искусствен-ному осеменению животных, строительство теплиц 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в сумме 2000,0 тыс. рублей; организация и проведение совещаний, выставок, ярмарок, смотров-конкурсов, в том числе с премированием победителей в сумме 120,0 тыс. рублей, </a:t>
            </a:r>
            <a:r>
              <a:rPr lang="ru-RU" sz="1500" dirty="0" smtClean="0">
                <a:latin typeface="Times New Roman"/>
                <a:ea typeface="Times New Roman"/>
              </a:rPr>
              <a:t>содержание </a:t>
            </a:r>
            <a:r>
              <a:rPr lang="ru-RU" sz="1500" dirty="0">
                <a:latin typeface="Times New Roman"/>
                <a:ea typeface="Times New Roman"/>
              </a:rPr>
              <a:t>МБУ «ЦРСХ ПП» исполнено в сумме 4885,9 тыс. рублей, 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369,3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b="1" dirty="0" smtClean="0">
                <a:latin typeface="Times New Roman"/>
                <a:ea typeface="Times New Roman"/>
              </a:rPr>
              <a:t>«</a:t>
            </a:r>
            <a:r>
              <a:rPr lang="ru-RU" sz="1500" b="1" dirty="0">
                <a:latin typeface="Times New Roman"/>
                <a:ea typeface="Times New Roman"/>
              </a:rPr>
              <a:t>Дорожное хозяйство (дорожные фонды)» </a:t>
            </a:r>
            <a:r>
              <a:rPr lang="ru-RU" sz="1500" dirty="0">
                <a:latin typeface="Times New Roman"/>
                <a:ea typeface="Times New Roman"/>
              </a:rPr>
              <a:t>исполнены в сумме 1154,4 тыс. рублей или 100% к уточненным плановым назначениям и направлены</a:t>
            </a:r>
            <a:r>
              <a:rPr lang="ru-RU" sz="1500" b="1" dirty="0">
                <a:latin typeface="Times New Roman"/>
                <a:ea typeface="Times New Roman"/>
              </a:rPr>
              <a:t> </a:t>
            </a:r>
            <a:r>
              <a:rPr lang="ru-RU" sz="1500" dirty="0">
                <a:latin typeface="Times New Roman"/>
                <a:ea typeface="Times New Roman"/>
              </a:rPr>
              <a:t>в рамках муниципальной программы </a:t>
            </a:r>
            <a:r>
              <a:rPr lang="ru-RU" sz="1500" dirty="0" smtClean="0">
                <a:latin typeface="Times New Roman"/>
                <a:ea typeface="Times New Roman"/>
              </a:rPr>
              <a:t>муниципального </a:t>
            </a:r>
            <a:r>
              <a:rPr lang="ru-RU" sz="1500" dirty="0">
                <a:latin typeface="Times New Roman"/>
                <a:ea typeface="Times New Roman"/>
              </a:rPr>
              <a:t>образования </a:t>
            </a:r>
            <a:r>
              <a:rPr lang="ru-RU" sz="1500" dirty="0" err="1">
                <a:latin typeface="Times New Roman"/>
                <a:ea typeface="Times New Roman"/>
              </a:rPr>
              <a:t>Брюховецкий</a:t>
            </a:r>
            <a:r>
              <a:rPr lang="ru-RU" sz="1500" dirty="0">
                <a:latin typeface="Times New Roman"/>
                <a:ea typeface="Times New Roman"/>
              </a:rPr>
              <a:t> район «Комплексное и устойчивое развитие муниципального образования в сфере строительства, транспорта и дорожного хозяйства» на ремонт и содержание автомобильных дорог местного значения муниципального образования </a:t>
            </a:r>
            <a:r>
              <a:rPr lang="ru-RU" sz="1500" dirty="0" err="1">
                <a:latin typeface="Times New Roman"/>
                <a:ea typeface="Times New Roman"/>
              </a:rPr>
              <a:t>Брюховецкий</a:t>
            </a:r>
            <a:r>
              <a:rPr lang="ru-RU" sz="1500" dirty="0">
                <a:latin typeface="Times New Roman"/>
                <a:ea typeface="Times New Roman"/>
              </a:rPr>
              <a:t> район;</a:t>
            </a:r>
            <a:r>
              <a:rPr lang="ru-RU" sz="1500" b="1" dirty="0">
                <a:latin typeface="Times New Roman"/>
                <a:ea typeface="Times New Roman"/>
              </a:rPr>
              <a:t>                                     </a:t>
            </a:r>
            <a:endParaRPr lang="ru-RU" sz="15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 </a:t>
            </a:r>
            <a:r>
              <a:rPr lang="ru-RU" sz="1500" b="1" dirty="0" smtClean="0">
                <a:latin typeface="Times New Roman"/>
                <a:ea typeface="Times New Roman"/>
              </a:rPr>
              <a:t>          «</a:t>
            </a:r>
            <a:r>
              <a:rPr lang="ru-RU" sz="1500" b="1" dirty="0">
                <a:latin typeface="Times New Roman"/>
                <a:ea typeface="Times New Roman"/>
              </a:rPr>
              <a:t>Другие вопросы в области национальной экономики», </a:t>
            </a:r>
            <a:r>
              <a:rPr lang="ru-RU" sz="1500" dirty="0">
                <a:latin typeface="Times New Roman"/>
                <a:ea typeface="Times New Roman"/>
              </a:rPr>
              <a:t>по данному подразделу расходы бюджета составили </a:t>
            </a:r>
            <a:r>
              <a:rPr lang="ru-RU" sz="1500" dirty="0" smtClean="0">
                <a:latin typeface="Times New Roman"/>
                <a:ea typeface="Times New Roman"/>
              </a:rPr>
              <a:t> </a:t>
            </a:r>
            <a:r>
              <a:rPr lang="ru-RU" sz="1500" dirty="0">
                <a:latin typeface="Times New Roman"/>
                <a:ea typeface="Times New Roman"/>
              </a:rPr>
              <a:t>1237,8 тыс. рублей. Расходы местного бюджета в сумме 245,0 тыс. рублей направлены на поддержку малого и среднего предпринимательства в муниципальном образовании </a:t>
            </a:r>
            <a:r>
              <a:rPr lang="ru-RU" sz="1500" dirty="0" err="1">
                <a:latin typeface="Times New Roman"/>
                <a:ea typeface="Times New Roman"/>
              </a:rPr>
              <a:t>Брюховецкий</a:t>
            </a:r>
            <a:r>
              <a:rPr lang="ru-RU" sz="1500" dirty="0">
                <a:latin typeface="Times New Roman"/>
                <a:ea typeface="Times New Roman"/>
              </a:rPr>
              <a:t> район и 992,8 тыс. рублей на реализацию муниципальной целевой  программы муниципального образования </a:t>
            </a:r>
            <a:r>
              <a:rPr lang="ru-RU" sz="1500" dirty="0" err="1">
                <a:latin typeface="Times New Roman"/>
                <a:ea typeface="Times New Roman"/>
              </a:rPr>
              <a:t>Брюховецкий</a:t>
            </a:r>
            <a:r>
              <a:rPr lang="ru-RU" sz="1500" dirty="0">
                <a:latin typeface="Times New Roman"/>
                <a:ea typeface="Times New Roman"/>
              </a:rPr>
              <a:t> район «Комплексное и устойчивое развитие муниципального образования в сфере архитектуры и градостроительства на 2020-2024 годы».</a:t>
            </a:r>
            <a:r>
              <a:rPr lang="ru-RU" sz="1500" b="1" dirty="0">
                <a:latin typeface="Times New Roman"/>
                <a:ea typeface="Times New Roman"/>
              </a:rPr>
              <a:t>	</a:t>
            </a:r>
            <a:endParaRPr lang="ru-RU" sz="15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50745"/>
              </p:ext>
            </p:extLst>
          </p:nvPr>
        </p:nvGraphicFramePr>
        <p:xfrm>
          <a:off x="1331640" y="764704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858" y="260648"/>
            <a:ext cx="792088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«Социальная политика</a:t>
            </a:r>
            <a:r>
              <a:rPr lang="ru-RU" sz="1400" dirty="0">
                <a:latin typeface="Times New Roman"/>
                <a:ea typeface="Times New Roman"/>
              </a:rPr>
              <a:t>»  исполнены в целом в сумме 120303,1 тыс. рублей, или 98,9% к уточненному бюджету на 2022 год. Данные средства направлялись по следующим подразделам.</a:t>
            </a:r>
          </a:p>
          <a:p>
            <a:pPr indent="540385"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«Пенсионное обеспечение»</a:t>
            </a:r>
            <a:r>
              <a:rPr lang="ru-RU" sz="1400" dirty="0">
                <a:latin typeface="Times New Roman"/>
                <a:ea typeface="Times New Roman"/>
              </a:rPr>
              <a:t> расходы </a:t>
            </a:r>
            <a:r>
              <a:rPr lang="ru-RU" sz="1400" dirty="0" smtClean="0">
                <a:latin typeface="Times New Roman"/>
                <a:ea typeface="Times New Roman"/>
              </a:rPr>
              <a:t>администрации </a:t>
            </a:r>
            <a:r>
              <a:rPr lang="ru-RU" sz="1400" dirty="0">
                <a:latin typeface="Times New Roman"/>
                <a:ea typeface="Times New Roman"/>
              </a:rPr>
              <a:t>муниципального образования </a:t>
            </a:r>
            <a:r>
              <a:rPr lang="ru-RU" sz="1400" dirty="0" err="1">
                <a:latin typeface="Times New Roman"/>
                <a:ea typeface="Times New Roman"/>
              </a:rPr>
              <a:t>Брюховецкий</a:t>
            </a:r>
            <a:r>
              <a:rPr lang="ru-RU" sz="1400" dirty="0">
                <a:latin typeface="Times New Roman"/>
                <a:ea typeface="Times New Roman"/>
              </a:rPr>
              <a:t> район на доп­латы к пенсиям исполнены в сумме 8100,1 тыс. рублей. Это сумма доплат к пенсиям 45 пенсионеров, имеющих на это право.</a:t>
            </a:r>
          </a:p>
          <a:p>
            <a:pPr indent="540385"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«Социальное обеспечение населения»</a:t>
            </a:r>
            <a:r>
              <a:rPr lang="ru-RU" sz="1400" dirty="0">
                <a:latin typeface="Times New Roman"/>
                <a:ea typeface="Times New Roman"/>
              </a:rPr>
              <a:t> расходы составили 3336,0 тыс. рублей, или 100 % к уточненному бюджету на 2022 год.</a:t>
            </a: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b="1" dirty="0" smtClean="0">
                <a:latin typeface="Times New Roman"/>
                <a:ea typeface="Times New Roman"/>
              </a:rPr>
              <a:t>«Охрана </a:t>
            </a:r>
            <a:r>
              <a:rPr lang="ru-RU" sz="1400" b="1" dirty="0">
                <a:latin typeface="Times New Roman"/>
                <a:ea typeface="Times New Roman"/>
              </a:rPr>
              <a:t>семьи и детства»</a:t>
            </a:r>
            <a:r>
              <a:rPr lang="ru-RU" sz="1400" dirty="0">
                <a:latin typeface="Times New Roman"/>
                <a:ea typeface="Times New Roman"/>
              </a:rPr>
              <a:t> исполнено в сумме 108867,0 тыс. рублей, или 98,7% к уточненному бюджету на 2022 год. Остаток средств 1393,9 тыс. рублей сложился из-за уменьшения количества </a:t>
            </a:r>
            <a:r>
              <a:rPr lang="ru-RU" sz="1400" dirty="0" smtClean="0">
                <a:latin typeface="Times New Roman"/>
                <a:ea typeface="Times New Roman"/>
              </a:rPr>
              <a:t>пользователей</a:t>
            </a:r>
            <a:r>
              <a:rPr lang="ru-RU" sz="1400" dirty="0">
                <a:latin typeface="Times New Roman"/>
                <a:ea typeface="Times New Roman"/>
              </a:rPr>
              <a:t>. А именно по: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обеспечению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 в сумме 565,2 тыс. </a:t>
            </a:r>
            <a:r>
              <a:rPr lang="ru-RU" sz="1400" dirty="0" smtClean="0">
                <a:latin typeface="Times New Roman"/>
                <a:ea typeface="Times New Roman"/>
              </a:rPr>
              <a:t>рублей;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        выплатам </a:t>
            </a:r>
            <a:r>
              <a:rPr lang="ru-RU" sz="1400" dirty="0">
                <a:latin typeface="Times New Roman"/>
                <a:ea typeface="Times New Roman"/>
              </a:rPr>
              <a:t>единовременного пособия детям-сиротам и детям, оставшимся без попечения родителей, и лицам из их числа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приобретаемых за счет средств краевого бюджета в сумме 15,6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выплатам на содержание ребенка в семье опекуна и приемной семье, а также вознаграждение, причитающееся приемному родителю в сумме 670,6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142,4 тыс. </a:t>
            </a:r>
            <a:r>
              <a:rPr lang="ru-RU" sz="1400" dirty="0" smtClean="0">
                <a:latin typeface="Times New Roman"/>
                <a:ea typeface="Times New Roman"/>
              </a:rPr>
              <a:t>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выплат </a:t>
            </a:r>
            <a:r>
              <a:rPr lang="ru-RU" sz="1400" dirty="0">
                <a:latin typeface="Times New Roman"/>
                <a:ea typeface="Times New Roman"/>
              </a:rPr>
              <a:t>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 в сумме 0,17 тыс. рублей.</a:t>
            </a:r>
          </a:p>
          <a:p>
            <a:pPr indent="54038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52478"/>
              </p:ext>
            </p:extLst>
          </p:nvPr>
        </p:nvGraphicFramePr>
        <p:xfrm>
          <a:off x="1043608" y="404664"/>
          <a:ext cx="790761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99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619672" y="1206044"/>
            <a:ext cx="6984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Муниципальная программа  "Развитие образования", млн.руб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81506"/>
              </p:ext>
            </p:extLst>
          </p:nvPr>
        </p:nvGraphicFramePr>
        <p:xfrm>
          <a:off x="1089223" y="1529208"/>
          <a:ext cx="7587233" cy="449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5538" y="1183333"/>
            <a:ext cx="2637663" cy="1000570"/>
            <a:chOff x="8287384" y="1184427"/>
            <a:chExt cx="3516884" cy="100149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6" y="1184427"/>
              <a:ext cx="3370706" cy="1001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384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61479" y="1396936"/>
            <a:ext cx="1569557" cy="573361"/>
          </a:xfrm>
          <a:prstGeom prst="rect">
            <a:avLst/>
          </a:prstGeom>
        </p:spPr>
        <p:txBody>
          <a:bodyPr vert="horz" wrap="square" lIns="0" tIns="2666" rIns="0" bIns="0" rtlCol="0">
            <a:spAutoFit/>
          </a:bodyPr>
          <a:lstStyle/>
          <a:p>
            <a:pPr marR="4266" algn="ctr"/>
            <a:r>
              <a:rPr spc="-38" dirty="0">
                <a:latin typeface="Times New Roman"/>
                <a:cs typeface="Times New Roman"/>
              </a:rPr>
              <a:t>Бюджеты 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17" dirty="0">
                <a:latin typeface="Times New Roman"/>
                <a:cs typeface="Times New Roman"/>
              </a:rPr>
              <a:t>р</a:t>
            </a:r>
            <a:r>
              <a:rPr spc="-42" dirty="0">
                <a:latin typeface="Times New Roman"/>
                <a:cs typeface="Times New Roman"/>
              </a:rPr>
              <a:t>г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4" dirty="0">
                <a:latin typeface="Times New Roman"/>
                <a:cs typeface="Times New Roman"/>
              </a:rPr>
              <a:t>н</a:t>
            </a:r>
            <a:r>
              <a:rPr spc="-4" dirty="0">
                <a:latin typeface="Times New Roman"/>
                <a:cs typeface="Times New Roman"/>
              </a:rPr>
              <a:t>из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4" dirty="0">
                <a:latin typeface="Times New Roman"/>
                <a:cs typeface="Times New Roman"/>
              </a:rPr>
              <a:t>ц</a:t>
            </a:r>
            <a:r>
              <a:rPr spc="4" dirty="0">
                <a:latin typeface="Times New Roman"/>
                <a:cs typeface="Times New Roman"/>
              </a:rPr>
              <a:t>и</a:t>
            </a:r>
            <a:r>
              <a:rPr dirty="0">
                <a:latin typeface="Times New Roman"/>
                <a:cs typeface="Times New Roman"/>
              </a:rPr>
              <a:t>й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69588" y="2131332"/>
            <a:ext cx="5471636" cy="1762398"/>
            <a:chOff x="2374201" y="2092934"/>
            <a:chExt cx="7295515" cy="1764030"/>
          </a:xfrm>
        </p:grpSpPr>
        <p:sp>
          <p:nvSpPr>
            <p:cNvPr id="8" name="object 8"/>
            <p:cNvSpPr/>
            <p:nvPr/>
          </p:nvSpPr>
          <p:spPr>
            <a:xfrm>
              <a:off x="2378964" y="2671698"/>
              <a:ext cx="7285990" cy="1180465"/>
            </a:xfrm>
            <a:custGeom>
              <a:avLst/>
              <a:gdLst/>
              <a:ahLst/>
              <a:cxnLst/>
              <a:rect l="l" t="t" r="r" b="b"/>
              <a:pathLst>
                <a:path w="7285990" h="1180464">
                  <a:moveTo>
                    <a:pt x="0" y="0"/>
                  </a:moveTo>
                  <a:lnTo>
                    <a:pt x="0" y="1147445"/>
                  </a:lnTo>
                </a:path>
                <a:path w="7285990" h="1180464">
                  <a:moveTo>
                    <a:pt x="7285482" y="0"/>
                  </a:moveTo>
                  <a:lnTo>
                    <a:pt x="7285482" y="1147445"/>
                  </a:lnTo>
                </a:path>
                <a:path w="7285990" h="1180464">
                  <a:moveTo>
                    <a:pt x="5557520" y="28066"/>
                  </a:moveTo>
                  <a:lnTo>
                    <a:pt x="7285482" y="0"/>
                  </a:lnTo>
                </a:path>
                <a:path w="7285990" h="1180464">
                  <a:moveTo>
                    <a:pt x="3743452" y="578103"/>
                  </a:moveTo>
                  <a:lnTo>
                    <a:pt x="3743452" y="1180211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509" y="2092934"/>
              <a:ext cx="3368675" cy="1202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3588" y="2163063"/>
              <a:ext cx="3644900" cy="10731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54305" y="2283549"/>
            <a:ext cx="2526506" cy="85202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pc="-38" dirty="0">
                <a:latin typeface="Times New Roman"/>
                <a:cs typeface="Times New Roman"/>
              </a:rPr>
              <a:t>Бюджеты</a:t>
            </a:r>
            <a:endParaRPr dirty="0">
              <a:latin typeface="Times New Roman"/>
              <a:cs typeface="Times New Roman"/>
            </a:endParaRPr>
          </a:p>
          <a:p>
            <a:pPr marL="10131" marR="4266" algn="ctr">
              <a:lnSpc>
                <a:spcPts val="2183"/>
              </a:lnSpc>
              <a:spcBef>
                <a:spcPts val="38"/>
              </a:spcBef>
            </a:pPr>
            <a:r>
              <a:rPr dirty="0">
                <a:latin typeface="Times New Roman"/>
                <a:cs typeface="Times New Roman"/>
              </a:rPr>
              <a:t>п</a:t>
            </a:r>
            <a:r>
              <a:rPr spc="-25" dirty="0">
                <a:latin typeface="Times New Roman"/>
                <a:cs typeface="Times New Roman"/>
              </a:rPr>
              <a:t>у</a:t>
            </a:r>
            <a:r>
              <a:rPr spc="-134" dirty="0">
                <a:latin typeface="Times New Roman"/>
                <a:cs typeface="Times New Roman"/>
              </a:rPr>
              <a:t>б</a:t>
            </a:r>
            <a:r>
              <a:rPr dirty="0">
                <a:latin typeface="Times New Roman"/>
                <a:cs typeface="Times New Roman"/>
              </a:rPr>
              <a:t>личн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п</a:t>
            </a:r>
            <a:r>
              <a:rPr spc="-8" dirty="0">
                <a:latin typeface="Times New Roman"/>
                <a:cs typeface="Times New Roman"/>
              </a:rPr>
              <a:t>ра</a:t>
            </a: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4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ых  </a:t>
            </a:r>
            <a:r>
              <a:rPr spc="-13" dirty="0">
                <a:latin typeface="Times New Roman"/>
                <a:cs typeface="Times New Roman"/>
              </a:rPr>
              <a:t>образований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159" y="2690753"/>
            <a:ext cx="2525628" cy="3428826"/>
            <a:chOff x="430733" y="2666936"/>
            <a:chExt cx="3929379" cy="2884805"/>
          </a:xfrm>
        </p:grpSpPr>
        <p:sp>
          <p:nvSpPr>
            <p:cNvPr id="13" name="object 13"/>
            <p:cNvSpPr/>
            <p:nvPr/>
          </p:nvSpPr>
          <p:spPr>
            <a:xfrm>
              <a:off x="2378964" y="2671698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4">
                  <a:moveTo>
                    <a:pt x="0" y="0"/>
                  </a:moveTo>
                  <a:lnTo>
                    <a:pt x="1976374" y="0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983" y="3643248"/>
              <a:ext cx="3368675" cy="1908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33" y="3701160"/>
              <a:ext cx="3880612" cy="17026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1322" y="4015380"/>
            <a:ext cx="2257425" cy="178048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/>
            <a:r>
              <a:rPr sz="2000" spc="-21" dirty="0">
                <a:latin typeface="Times New Roman"/>
                <a:cs typeface="Times New Roman"/>
              </a:rPr>
              <a:t>Российской</a:t>
            </a:r>
            <a:r>
              <a:rPr sz="2000" spc="-88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Федерации</a:t>
            </a:r>
            <a:endParaRPr sz="2000" dirty="0">
              <a:latin typeface="Times New Roman"/>
              <a:cs typeface="Times New Roman"/>
            </a:endParaRPr>
          </a:p>
          <a:p>
            <a:pPr marR="166895" algn="ctr"/>
            <a:r>
              <a:rPr sz="1500" spc="-13" dirty="0">
                <a:latin typeface="Times New Roman"/>
                <a:cs typeface="Times New Roman"/>
              </a:rPr>
              <a:t>(федеральный</a:t>
            </a:r>
            <a:r>
              <a:rPr sz="1500" spc="13" dirty="0">
                <a:latin typeface="Times New Roman"/>
                <a:cs typeface="Times New Roman"/>
              </a:rPr>
              <a:t> </a:t>
            </a:r>
            <a:r>
              <a:rPr sz="1500" spc="-67" dirty="0">
                <a:latin typeface="Times New Roman"/>
                <a:cs typeface="Times New Roman"/>
              </a:rPr>
              <a:t>бюджет, </a:t>
            </a:r>
            <a:r>
              <a:rPr sz="1500" spc="-63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бюджеты </a:t>
            </a:r>
            <a:r>
              <a:rPr sz="1500" spc="-21" dirty="0">
                <a:latin typeface="Times New Roman"/>
                <a:cs typeface="Times New Roman"/>
              </a:rPr>
              <a:t>государственных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внебюджетных </a:t>
            </a:r>
            <a:r>
              <a:rPr sz="1500" spc="-4" dirty="0">
                <a:latin typeface="Times New Roman"/>
                <a:cs typeface="Times New Roman"/>
              </a:rPr>
              <a:t>фондов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Российской</a:t>
            </a:r>
            <a:r>
              <a:rPr sz="1500" spc="-67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Федерации)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6119" y="3639751"/>
            <a:ext cx="2741795" cy="2277764"/>
            <a:chOff x="4356100" y="3643121"/>
            <a:chExt cx="3881120" cy="194246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29" y="3643121"/>
              <a:ext cx="3370707" cy="19420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100" y="3701160"/>
              <a:ext cx="3880611" cy="17468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39039" y="3758767"/>
            <a:ext cx="1977866" cy="1885403"/>
          </a:xfrm>
          <a:prstGeom prst="rect">
            <a:avLst/>
          </a:prstGeom>
        </p:spPr>
        <p:txBody>
          <a:bodyPr vert="horz" wrap="square" lIns="0" tIns="29860" rIns="0" bIns="0" rtlCol="0">
            <a:spAutoFit/>
          </a:bodyPr>
          <a:lstStyle/>
          <a:p>
            <a:pPr marR="4266" algn="ctr">
              <a:lnSpc>
                <a:spcPts val="2015"/>
              </a:lnSpc>
            </a:pPr>
            <a:r>
              <a:rPr spc="-25" dirty="0">
                <a:latin typeface="Times New Roman"/>
                <a:cs typeface="Times New Roman"/>
              </a:rPr>
              <a:t>субъектов 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Times New Roman"/>
                <a:cs typeface="Times New Roman"/>
              </a:rPr>
              <a:t>Р</a:t>
            </a:r>
            <a:r>
              <a:rPr spc="29" dirty="0">
                <a:latin typeface="Times New Roman"/>
                <a:cs typeface="Times New Roman"/>
              </a:rPr>
              <a:t>о</a:t>
            </a:r>
            <a:r>
              <a:rPr spc="-8" dirty="0">
                <a:latin typeface="Times New Roman"/>
                <a:cs typeface="Times New Roman"/>
              </a:rPr>
              <a:t>ссийс</a:t>
            </a:r>
            <a:r>
              <a:rPr spc="-101" dirty="0">
                <a:latin typeface="Times New Roman"/>
                <a:cs typeface="Times New Roman"/>
              </a:rPr>
              <a:t>к</a:t>
            </a:r>
            <a:r>
              <a:rPr dirty="0">
                <a:latin typeface="Times New Roman"/>
                <a:cs typeface="Times New Roman"/>
              </a:rPr>
              <a:t>ой</a:t>
            </a:r>
            <a:r>
              <a:rPr spc="-7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Ф</a:t>
            </a:r>
            <a:r>
              <a:rPr spc="-29" dirty="0">
                <a:latin typeface="Times New Roman"/>
                <a:cs typeface="Times New Roman"/>
              </a:rPr>
              <a:t>е</a:t>
            </a:r>
            <a:r>
              <a:rPr spc="-13" dirty="0">
                <a:latin typeface="Times New Roman"/>
                <a:cs typeface="Times New Roman"/>
              </a:rPr>
              <a:t>д</a:t>
            </a:r>
            <a:r>
              <a:rPr spc="-8" dirty="0">
                <a:latin typeface="Times New Roman"/>
                <a:cs typeface="Times New Roman"/>
              </a:rPr>
              <a:t>е</a:t>
            </a:r>
            <a:r>
              <a:rPr dirty="0">
                <a:latin typeface="Times New Roman"/>
                <a:cs typeface="Times New Roman"/>
              </a:rPr>
              <a:t>р</a:t>
            </a:r>
            <a:r>
              <a:rPr spc="-13"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ци</a:t>
            </a:r>
            <a:r>
              <a:rPr dirty="0">
                <a:latin typeface="Times New Roman"/>
                <a:cs typeface="Times New Roman"/>
              </a:rPr>
              <a:t>и</a:t>
            </a:r>
          </a:p>
          <a:p>
            <a:pPr marR="42657" algn="ctr">
              <a:lnSpc>
                <a:spcPct val="83000"/>
              </a:lnSpc>
            </a:pPr>
            <a:r>
              <a:rPr sz="1400" spc="-4" dirty="0">
                <a:latin typeface="Times New Roman"/>
                <a:cs typeface="Times New Roman"/>
              </a:rPr>
              <a:t>(региональные </a:t>
            </a:r>
            <a:r>
              <a:rPr sz="1400" spc="-25" dirty="0">
                <a:latin typeface="Times New Roman"/>
                <a:cs typeface="Times New Roman"/>
              </a:rPr>
              <a:t>бюджеты, 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бюджеты </a:t>
            </a:r>
            <a:r>
              <a:rPr sz="1400" spc="-13" dirty="0">
                <a:latin typeface="Times New Roman"/>
                <a:cs typeface="Times New Roman"/>
              </a:rPr>
              <a:t>территориальных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фондов </a:t>
            </a:r>
            <a:r>
              <a:rPr sz="1400" spc="-29" dirty="0">
                <a:latin typeface="Times New Roman"/>
                <a:cs typeface="Times New Roman"/>
              </a:rPr>
              <a:t>обязательного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3" dirty="0">
                <a:latin typeface="Times New Roman"/>
                <a:cs typeface="Times New Roman"/>
              </a:rPr>
              <a:t>дицинс</a:t>
            </a:r>
            <a:r>
              <a:rPr sz="1400" spc="-84" dirty="0">
                <a:latin typeface="Times New Roman"/>
                <a:cs typeface="Times New Roman"/>
              </a:rPr>
              <a:t>к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</a:t>
            </a:r>
            <a:r>
              <a:rPr sz="1400" spc="8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ани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383178" y="3639751"/>
            <a:ext cx="2708243" cy="1661457"/>
            <a:chOff x="8240776" y="3643121"/>
            <a:chExt cx="3881120" cy="19284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0905" y="3643121"/>
              <a:ext cx="3370706" cy="1928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0776" y="3687444"/>
              <a:ext cx="3880612" cy="171640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42748" y="3956653"/>
            <a:ext cx="1933708" cy="85715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2000" spc="-8" dirty="0">
                <a:latin typeface="Times New Roman"/>
                <a:cs typeface="Times New Roman"/>
              </a:rPr>
              <a:t>муниципальных</a:t>
            </a:r>
            <a:endParaRPr sz="2000" dirty="0">
              <a:latin typeface="Times New Roman"/>
              <a:cs typeface="Times New Roman"/>
            </a:endParaRPr>
          </a:p>
          <a:p>
            <a:pPr marL="2133" algn="ctr"/>
            <a:r>
              <a:rPr sz="2000" spc="-17" dirty="0">
                <a:latin typeface="Times New Roman"/>
                <a:cs typeface="Times New Roman"/>
              </a:rPr>
              <a:t>образований</a:t>
            </a:r>
            <a:endParaRPr sz="2000" dirty="0">
              <a:latin typeface="Times New Roman"/>
              <a:cs typeface="Times New Roman"/>
            </a:endParaRPr>
          </a:p>
          <a:p>
            <a:pPr marL="533" algn="ctr">
              <a:spcBef>
                <a:spcPts val="21"/>
              </a:spcBef>
            </a:pPr>
            <a:r>
              <a:rPr sz="1500" dirty="0">
                <a:latin typeface="Times New Roman"/>
                <a:cs typeface="Times New Roman"/>
              </a:rPr>
              <a:t>(м</a:t>
            </a:r>
            <a:r>
              <a:rPr sz="1500" spc="42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4" dirty="0">
                <a:latin typeface="Times New Roman"/>
                <a:cs typeface="Times New Roman"/>
              </a:rPr>
              <a:t>т</a:t>
            </a:r>
            <a:r>
              <a:rPr sz="1500" spc="-4" dirty="0">
                <a:latin typeface="Times New Roman"/>
                <a:cs typeface="Times New Roman"/>
              </a:rPr>
              <a:t>ны</a:t>
            </a:r>
            <a:r>
              <a:rPr sz="1500" dirty="0">
                <a:latin typeface="Times New Roman"/>
                <a:cs typeface="Times New Roman"/>
              </a:rPr>
              <a:t>е</a:t>
            </a:r>
            <a:r>
              <a:rPr sz="1500" spc="-143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б</a:t>
            </a:r>
            <a:r>
              <a:rPr sz="1500" spc="-92" dirty="0">
                <a:latin typeface="Times New Roman"/>
                <a:cs typeface="Times New Roman"/>
              </a:rPr>
              <a:t>ю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29" dirty="0">
                <a:latin typeface="Times New Roman"/>
                <a:cs typeface="Times New Roman"/>
              </a:rPr>
              <a:t>ж</a:t>
            </a:r>
            <a:r>
              <a:rPr sz="1500" spc="-8" dirty="0">
                <a:latin typeface="Times New Roman"/>
                <a:cs typeface="Times New Roman"/>
              </a:rPr>
              <a:t>еты</a:t>
            </a:r>
            <a:r>
              <a:rPr sz="15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2525506" y="223909"/>
            <a:ext cx="4917765" cy="693413"/>
            <a:chOff x="3557523" y="224116"/>
            <a:chExt cx="5589270" cy="69405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523" y="224116"/>
              <a:ext cx="5589270" cy="6935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3347" y="247002"/>
              <a:ext cx="5406390" cy="6021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43809" y="388282"/>
            <a:ext cx="4404906" cy="31854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0664" rIns="0" bIns="0" rtlCol="0" anchor="ctr" anchorCtr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sz="2000" b="1" spc="-4" dirty="0" smtClean="0">
                <a:effectLst/>
              </a:rPr>
              <a:t>КАКИЕ</a:t>
            </a:r>
            <a:r>
              <a:rPr sz="2000" b="1" spc="-34" dirty="0" smtClean="0">
                <a:effectLst/>
              </a:rPr>
              <a:t> </a:t>
            </a:r>
            <a:r>
              <a:rPr sz="2000" b="1" spc="-38" dirty="0">
                <a:effectLst/>
              </a:rPr>
              <a:t>БЫВАЮТ</a:t>
            </a:r>
            <a:r>
              <a:rPr sz="2000" b="1" spc="4" dirty="0">
                <a:effectLst/>
              </a:rPr>
              <a:t> </a:t>
            </a:r>
            <a:r>
              <a:rPr sz="2000" b="1" spc="-25" dirty="0">
                <a:effectLst/>
              </a:rPr>
              <a:t>БЮДЖЕТЫ?</a:t>
            </a:r>
            <a:endParaRPr sz="2000" dirty="0">
              <a:effectLst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4751" y="903321"/>
            <a:ext cx="5885341" cy="1257741"/>
            <a:chOff x="763930" y="911555"/>
            <a:chExt cx="8234527" cy="1274368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2387" y="1063955"/>
              <a:ext cx="5386070" cy="2271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0515" y="911555"/>
              <a:ext cx="5369814" cy="2149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0709" y="965072"/>
              <a:ext cx="5228590" cy="107950"/>
            </a:xfrm>
            <a:custGeom>
              <a:avLst/>
              <a:gdLst/>
              <a:ahLst/>
              <a:cxnLst/>
              <a:rect l="l" t="t" r="r" b="b"/>
              <a:pathLst>
                <a:path w="5228590" h="107950">
                  <a:moveTo>
                    <a:pt x="5228209" y="0"/>
                  </a:moveTo>
                  <a:lnTo>
                    <a:pt x="0" y="0"/>
                  </a:lnTo>
                  <a:lnTo>
                    <a:pt x="2614041" y="107950"/>
                  </a:lnTo>
                  <a:lnTo>
                    <a:pt x="522820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" y="1184427"/>
              <a:ext cx="3370707" cy="10014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930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56909" y="1539732"/>
            <a:ext cx="1796834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pc="-17" dirty="0">
                <a:latin typeface="Times New Roman"/>
                <a:cs typeface="Times New Roman"/>
              </a:rPr>
              <a:t>Бюджеты</a:t>
            </a:r>
            <a:r>
              <a:rPr spc="-8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семей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85" y="20808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80648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«Образование</a:t>
            </a:r>
            <a:r>
              <a:rPr lang="ru-RU" sz="1300" b="1" dirty="0">
                <a:latin typeface="Times New Roman"/>
                <a:ea typeface="Times New Roman"/>
              </a:rPr>
              <a:t>» </a:t>
            </a:r>
            <a:r>
              <a:rPr lang="ru-RU" sz="1300" dirty="0">
                <a:latin typeface="Times New Roman"/>
                <a:ea typeface="Times New Roman"/>
              </a:rPr>
              <a:t>расходы местного бюджета в целом на дошкольное и общее образование, дополнительное образование детей, а также молодёжную политику и другие вопросы в области образования составили в 2022 году 1 066 415,7 тыс. рублей, или 99,0% к уточнённому годовому бюджетному назначению. Данные расходы направлены по следующим подразделам</a:t>
            </a:r>
            <a:r>
              <a:rPr lang="ru-RU" sz="1300" dirty="0" smtClean="0">
                <a:latin typeface="Times New Roman"/>
                <a:ea typeface="Times New Roman"/>
              </a:rPr>
              <a:t>: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 </a:t>
            </a:r>
            <a:r>
              <a:rPr lang="ru-RU" sz="1300" dirty="0">
                <a:latin typeface="Times New Roman"/>
                <a:ea typeface="Times New Roman"/>
              </a:rPr>
              <a:t>«</a:t>
            </a:r>
            <a:r>
              <a:rPr lang="ru-RU" sz="1300" b="1" dirty="0">
                <a:latin typeface="Times New Roman"/>
                <a:ea typeface="Times New Roman"/>
              </a:rPr>
              <a:t>Дошкольное образование</a:t>
            </a:r>
            <a:r>
              <a:rPr lang="ru-RU" sz="1300" dirty="0">
                <a:latin typeface="Times New Roman"/>
                <a:ea typeface="Times New Roman"/>
              </a:rPr>
              <a:t>» бюджетные назначения направлены на содержание 26 детских дошкольных учреждений в объеме 312274,0 тыс. рублей, или 99,6% к уточнённому годовому бюджетному назначению.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В 2022 году за счет средств бюджетов всех уровней в дошкольных образовательных учреждениях: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приобретено новое оборудование для пищеблока МБДОУ ДС № 13 "Одуванчик", МБДОУ ДС №30 "Золотая рыбка" и МАДОУ ДС № 11 "Колокольчик" на сумму 82,5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осуществлен текущий ремонт здания и работы по благоустройству территории в образовательных учреждениях МБДОУ ДС № 13 "Одуванчик", МБДОУ ДС № 15 "Березка", МБДОУ ДС № 27 "Ласточка" и МАДОУ ДСКВ    № 2 "</a:t>
            </a:r>
            <a:r>
              <a:rPr lang="ru-RU" sz="1300" dirty="0" err="1">
                <a:latin typeface="Times New Roman"/>
                <a:ea typeface="Times New Roman"/>
              </a:rPr>
              <a:t>Кубаночка</a:t>
            </a:r>
            <a:r>
              <a:rPr lang="ru-RU" sz="1300" dirty="0">
                <a:latin typeface="Times New Roman"/>
                <a:ea typeface="Times New Roman"/>
              </a:rPr>
              <a:t>" на сумму 766,8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осуществлены мероприятия по противопожарной безопасности в МБДОУ ДС № 3 "Вишенка", МБДОУ ДС № 4 "Красная Шапочка", МБДОУ ДС № 18 "Солнышко", МБДОУ ДС №14 "Теремок", МБДОУ ДСОВ № 35 "Аленушка", МБДОУ ДС №30 "Золотая рыбка", МБДОУ ДС № 15 "Березка", МБДОУ ДС № 12 "Колосок" и МАДОУ ДС №6 "Ромашка" на сумму 2002,0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обеспечена безопасность образовательных организаций - демонтаж/монтаж видеонаблюдения, видеорегистратор, жесткий диск и видеокамеры в МБДОУ ДСКВ № 25 "Пчелка", МБДОУ ДС №30 "Золотая рыбка" на сумму 159,8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устранены замечания </a:t>
            </a:r>
            <a:r>
              <a:rPr lang="ru-RU" sz="1300" dirty="0" err="1">
                <a:latin typeface="Times New Roman"/>
                <a:ea typeface="Times New Roman"/>
              </a:rPr>
              <a:t>Ростехнадзора</a:t>
            </a:r>
            <a:r>
              <a:rPr lang="ru-RU" sz="1300" dirty="0">
                <a:latin typeface="Times New Roman"/>
                <a:ea typeface="Times New Roman"/>
              </a:rPr>
              <a:t> (подготовка котельных к отопительному периоду) МБДОУ ДСКВ № 7 «Сказка» на сумму 198,0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приобретено оборудование и посуды для пищеблока МБДОУ ДС № 3 "Вишенка", МБДОУ ДС № 4 "Красная Шапочка", МБДОУ ДСКВ № 7 "Сказка", МБДОУ ДСКВ № 25 "Пчелка", МБДОУ ДС № 23 "Теремок", МБДОУ ДС № 18 "Солнышко", МБДОУ ДС №14 "Теремок", МБДОУ ДСОВ № 35 "Аленушка", МБДОУ ДС №30 "Золотая рыбка", МБДОУ ДС № 5 "Ягодка", МБДОУ ДС № 12 "Колосок", МБДОУ ДС № 27 "Ласточка", МБДОУ ДС №28 "</a:t>
            </a:r>
            <a:r>
              <a:rPr lang="ru-RU" sz="1300" dirty="0" err="1">
                <a:latin typeface="Times New Roman"/>
                <a:ea typeface="Times New Roman"/>
              </a:rPr>
              <a:t>Бейсужок</a:t>
            </a:r>
            <a:r>
              <a:rPr lang="ru-RU" sz="1300" dirty="0">
                <a:latin typeface="Times New Roman"/>
                <a:ea typeface="Times New Roman"/>
              </a:rPr>
              <a:t>", МАДОУ ДСКВ № 2 "</a:t>
            </a:r>
            <a:r>
              <a:rPr lang="ru-RU" sz="1300" dirty="0" err="1">
                <a:latin typeface="Times New Roman"/>
                <a:ea typeface="Times New Roman"/>
              </a:rPr>
              <a:t>Кубаночка</a:t>
            </a:r>
            <a:r>
              <a:rPr lang="ru-RU" sz="1300" dirty="0">
                <a:latin typeface="Times New Roman"/>
                <a:ea typeface="Times New Roman"/>
              </a:rPr>
              <a:t>", МАДОУ ДС № 11 "Колокольчик", МАДОУ ДС № 1 "Белоснежка" на сумму 121,4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приобретены котлы и комплектующие к ним МБДОУ ДС № 23 "Теремок" на сумму 153,0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произведена уплата госпошлины, услуг представителя, уплата неустойки, почтовых расходов и т.д. МБДОУ ДС № 23 "Теремок", МБДОУ ДСКВ № 21 "Елочка", МБДОУ ДС №30 "Золотая рыбка", МДОУ ДС № 24 "Росинка" на сумму 87,5 тыс. рублей;</a:t>
            </a:r>
          </a:p>
          <a:p>
            <a:pPr indent="449580" algn="just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00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079" y="260648"/>
            <a:ext cx="7848872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осуществлен текущий ремонт в образовательных организациях (в том числе приобретение строительных материалов, сантехники и прочих расходных материалов) МБДОУ ДС № 18 "Солнышко" на сумму 100,0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приобретено оборудование и до комплектация медицинского кабинета МБДОУ ДС № 4 "Красная Шапочка" и МБДОУ ДС № 15 "Березка"" на сумму 163,5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приобретены и установлены вентиляционные вытяжки на сумму 20,0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 произведены работы по реконструкции газоснабжения и замене газового оборудования МБДОУ ДС №14 "Теремок" на сумму 46,3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 проведена экспертиза и техническое диагностирование, замена горелок и вентиляции газовых котлов МБДОУ ДСКВ № 7 "Сказка", МБДОУ ДС № 15 "Березка" и МБДОУ ДС № 26 "</a:t>
            </a:r>
            <a:r>
              <a:rPr lang="ru-RU" sz="1300" dirty="0" err="1">
                <a:latin typeface="Times New Roman"/>
                <a:ea typeface="Times New Roman"/>
              </a:rPr>
              <a:t>Ивушка</a:t>
            </a:r>
            <a:r>
              <a:rPr lang="ru-RU" sz="1300" dirty="0">
                <a:latin typeface="Times New Roman"/>
                <a:ea typeface="Times New Roman"/>
              </a:rPr>
              <a:t>" на сумму 118,6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приобретено оборудование для медицинских кабинетов, для оказания медицинской помощи несовершеннолетним в период обучения и воспитания в образовательных организациях МБДОУ ДС № 3 "Вишенка", МБДОУ ДСОВ № 35 "Аленушка" и МБДОУ ДС № 26 "</a:t>
            </a:r>
            <a:r>
              <a:rPr lang="ru-RU" sz="1300" dirty="0" err="1">
                <a:latin typeface="Times New Roman"/>
                <a:ea typeface="Times New Roman"/>
              </a:rPr>
              <a:t>Ивушка</a:t>
            </a:r>
            <a:r>
              <a:rPr lang="ru-RU" sz="1300" dirty="0">
                <a:latin typeface="Times New Roman"/>
                <a:ea typeface="Times New Roman"/>
              </a:rPr>
              <a:t>" на сумму 686,5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текущий ремонт кровли, текущий ремонт подъездного пути к хозяйственной зоне учреждения и от мостки вокруг здания; ремонт электропроводки, монтаж тревожной кнопки с выводом на пульт вневедомственной охраны   МБДОУ ДС №32 "Бережок" на сумму 431,5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текущий ремонт пола в коридоре пищеблока МБДОУ ДСОВ № 35 "Аленушка" на сумму 199,8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текущий ремонт помещений МБДОУ ДС № 33 "Ручеек", МАДОУ ДС № 11 "Колокольчик" на сумму 857,1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ремонт и установку коммуникаций в помещении МБДОУ ДС № 10 "</a:t>
            </a:r>
            <a:r>
              <a:rPr lang="ru-RU" sz="1300" dirty="0" err="1">
                <a:latin typeface="Times New Roman"/>
                <a:ea typeface="Times New Roman"/>
              </a:rPr>
              <a:t>Дюймовочка</a:t>
            </a:r>
            <a:r>
              <a:rPr lang="ru-RU" sz="1300" dirty="0">
                <a:latin typeface="Times New Roman"/>
                <a:ea typeface="Times New Roman"/>
              </a:rPr>
              <a:t>" на сумму 25,0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приобретение планшета и  игрушек МАДОУ ДС № 1 "Белоснежка" на сумму 115,1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текущий ремонт водосточной системы кровли, текущий ремонт тротуаров МБДОУ ДС № 27 "Ласточка" на сумму 591,4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произведена замена деревянных окон и дверей на метало-пластиковые МБДОУ ДСКВ № 21 "Елочка" на сумму 64,0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произведена оплата за сплит-систему МБДОУ ДСКВ № 21 "Елочка" на сумму 36,0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Размер среднемесячной заработной платы педагогов дошкольных учреждений  составляет 35,1 тыс. рублей.</a:t>
            </a:r>
            <a:endParaRPr lang="ru-RU" sz="13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99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«Общее образование»</a:t>
            </a:r>
            <a:r>
              <a:rPr lang="ru-RU" sz="1400" dirty="0">
                <a:latin typeface="Times New Roman"/>
                <a:ea typeface="Times New Roman"/>
              </a:rPr>
              <a:t> исполнение расходов осуществлялось на содержание 16 школ, и составило за отчетный период 613821,8 тыс. рублей, или 98,6 % от предусмотренных сметных назначений.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Произведены работы по укреплению материально-технической базы учреждений общего образования, в том числе: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приобретение муниципальными учреждениями движимого имущества на сумму 204,1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дополнительное финансирование на капитальный ремонт и переоснащение пищевых блоков муниципальных общеобразовательных организаций на сумму 5301,8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приобретение мебели для столовой, приобретение оборудования и посуды для пищеблоков на сумму 1048,0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подготовка ПСД и проведение ремонтов образовательных учреждений на сумму 265,7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удорожание стоимости работ при проведении капитального ремонта зданий и сооружений, благоустройство территорий, прилегающих к зданиям и сооружениям муниципальных образовательных организаций на сумму      2463,8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капитальный ремонт, в том числе подготовка и изготовление ПСД, прохождение процедуры ценообразования  на сумму 1235,4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мероприятия по противопожарной безопасности на сумму                  2688,7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текущий ремонт в образовательных учреждениях, текущий ремонт здания и работы по благоустройству территории в образовательных учреждениях на сумму 1998,7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мероприятия по осуществлению технического присоединения к электрическим сетям объекта: "Строительство универсального спортивного зала со встроенной столовой на 140 посадочных мест, на </a:t>
            </a:r>
            <a:r>
              <a:rPr lang="ru-RU" sz="1400" dirty="0" err="1">
                <a:latin typeface="Times New Roman"/>
                <a:ea typeface="Times New Roman"/>
              </a:rPr>
              <a:t>територрии</a:t>
            </a:r>
            <a:r>
              <a:rPr lang="ru-RU" sz="1400" dirty="0">
                <a:latin typeface="Times New Roman"/>
                <a:ea typeface="Times New Roman"/>
              </a:rPr>
              <a:t> МБОУ ООШ №6 им. М.В. </a:t>
            </a:r>
            <a:r>
              <a:rPr lang="ru-RU" sz="1400" dirty="0" err="1">
                <a:latin typeface="Times New Roman"/>
                <a:ea typeface="Times New Roman"/>
              </a:rPr>
              <a:t>Масливец</a:t>
            </a:r>
            <a:r>
              <a:rPr lang="ru-RU" sz="1400" dirty="0">
                <a:latin typeface="Times New Roman"/>
                <a:ea typeface="Times New Roman"/>
              </a:rPr>
              <a:t> в х. Красная Нива, ул. Длинная, 117 </a:t>
            </a:r>
            <a:r>
              <a:rPr lang="ru-RU" sz="1400" dirty="0" err="1">
                <a:latin typeface="Times New Roman"/>
                <a:ea typeface="Times New Roman"/>
              </a:rPr>
              <a:t>Брюховецкого</a:t>
            </a:r>
            <a:r>
              <a:rPr lang="ru-RU" sz="1400" dirty="0">
                <a:latin typeface="Times New Roman"/>
                <a:ea typeface="Times New Roman"/>
              </a:rPr>
              <a:t> района, Краснодарского края" на сумму 9374,1 тыс. рублей;</a:t>
            </a:r>
          </a:p>
          <a:p>
            <a:pPr indent="449580" algn="just"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Размер </a:t>
            </a:r>
            <a:r>
              <a:rPr lang="ru-RU" sz="1400" dirty="0">
                <a:latin typeface="Times New Roman"/>
                <a:ea typeface="Times New Roman"/>
              </a:rPr>
              <a:t>средней заработной платы педагогов общеобразовательных школ в 2022 году </a:t>
            </a:r>
            <a:r>
              <a:rPr lang="ru-RU" sz="1400" dirty="0" smtClean="0">
                <a:latin typeface="Times New Roman"/>
                <a:ea typeface="Times New Roman"/>
              </a:rPr>
              <a:t>         35,8 </a:t>
            </a:r>
            <a:r>
              <a:rPr lang="ru-RU" sz="1400" dirty="0">
                <a:latin typeface="Times New Roman"/>
                <a:ea typeface="Times New Roman"/>
              </a:rPr>
              <a:t>тыс. рублей, что составляет 102,9% к уровню прошлого года.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310" y="548680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«Дополнительное образование детей»</a:t>
            </a:r>
            <a:r>
              <a:rPr lang="ru-RU" sz="1400" dirty="0">
                <a:latin typeface="Times New Roman"/>
                <a:ea typeface="Times New Roman"/>
              </a:rPr>
              <a:t> исполнение расходов осуществлялось на содержание трех учреждений по внешкольной работе с детьми и муниципального бюджетного учреждения «Школа искусств», что составило за отчетный период 79894,4 тыс. рублей, или 100% от предусмотренных сметных назначений.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Произведены работы по укреплению материально-технической базы учреждений дополнительного образования детей, в том числе: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разработке проектно-сметной документации на оборудование здания  и государственная экспертиза проверки сметной документации МБУДО ДШИ </a:t>
            </a:r>
            <a:r>
              <a:rPr lang="ru-RU" sz="1400" dirty="0" err="1">
                <a:latin typeface="Times New Roman"/>
                <a:ea typeface="Times New Roman"/>
              </a:rPr>
              <a:t>ст.Брюховецкая</a:t>
            </a:r>
            <a:r>
              <a:rPr lang="ru-RU" sz="1400" dirty="0">
                <a:latin typeface="Times New Roman"/>
                <a:ea typeface="Times New Roman"/>
              </a:rPr>
              <a:t> на сумму 178,0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демонтаж, монтаж пожарной сигнализации МБУДО ДШИ ст. Брюховецкая на сумму 740,0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оснащения музыкальными инструментами, оборудованием и учебными материалами</a:t>
            </a:r>
            <a:r>
              <a:rPr lang="ru-RU" sz="1400" dirty="0">
                <a:latin typeface="Times New Roman"/>
                <a:ea typeface="Times New Roman"/>
              </a:rPr>
              <a:t> МБУДО ДШИ ст. Брюховецкая на сумму 5319,1 тыс. рублей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Среднемесячная заработная плата педагогов учреждений дополнительного образования детей составила 34,6 тыс. рублей, что на 11% выше прошлогоднего показателя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«Молодёжная политика</a:t>
            </a:r>
            <a:r>
              <a:rPr lang="ru-RU" sz="1400" dirty="0">
                <a:latin typeface="Times New Roman"/>
                <a:ea typeface="Times New Roman"/>
              </a:rPr>
              <a:t>». Расходные назначения исполнены в сумме 7749,7 тыс. рублей или 100% к утвержденной бюджетной росписи. Бюджетные средства направлялись на: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организацию отдыха детей и подростков муниципального образования </a:t>
            </a:r>
            <a:r>
              <a:rPr lang="ru-RU" sz="1400" dirty="0" err="1">
                <a:latin typeface="Times New Roman"/>
                <a:ea typeface="Times New Roman"/>
              </a:rPr>
              <a:t>Брюховецкий</a:t>
            </a:r>
            <a:r>
              <a:rPr lang="ru-RU" sz="1400" dirty="0">
                <a:latin typeface="Times New Roman"/>
                <a:ea typeface="Times New Roman"/>
              </a:rPr>
              <a:t> район в сумме 437,0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обеспечение отдыха детей в каникулярное время в профильных лагерях организованных муниципальными общеобразовательными организациями  в сумме 1574,9 тыс. рублей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 содержание муниципального бюджетного учреждения «Мир» в сумме 4101,8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 исполнение мероприятий  муниципальной программы муниципального образования </a:t>
            </a:r>
            <a:r>
              <a:rPr lang="ru-RU" sz="1400" dirty="0" err="1">
                <a:latin typeface="Times New Roman"/>
                <a:ea typeface="Times New Roman"/>
              </a:rPr>
              <a:t>Брюховецкий</a:t>
            </a:r>
            <a:r>
              <a:rPr lang="ru-RU" sz="1400" dirty="0">
                <a:latin typeface="Times New Roman"/>
                <a:ea typeface="Times New Roman"/>
              </a:rPr>
              <a:t> район «Молодежь района» в сумме 1605,2 тыс. рублей.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944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9030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Муниципальная программа "Обеспечение безопасности населения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в МО Брюховецкий район", млн.руб.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496575"/>
              </p:ext>
            </p:extLst>
          </p:nvPr>
        </p:nvGraphicFramePr>
        <p:xfrm>
          <a:off x="1187624" y="1226205"/>
          <a:ext cx="7613848" cy="426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5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853" y="476672"/>
            <a:ext cx="74146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 мероприятия, предусмотренные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«Национальная безопасность и правоохранительная деятельность»</a:t>
            </a:r>
            <a:r>
              <a:rPr lang="ru-RU" dirty="0">
                <a:latin typeface="Times New Roman"/>
                <a:ea typeface="Times New Roman"/>
              </a:rPr>
              <a:t>, израсходовано       26921,5 тыс. рублей, что составляет 99,5 % к сумме бюджетного назначения. Эти расходы включают в себя содержание и функционирование МКУ «Аварий-но-спасательный отряд» в сумме 9482,8 тыс. рублей, МКУ «Ситуационный центр - единая дежурно-диспетчерская служба 112» в сумме 6400,9 тыс. рублей; деятельность МКУ «Управление по делам гражданской обороны, предупреждению чрезвычайных ситуаций и взаимодействию с </a:t>
            </a:r>
            <a:r>
              <a:rPr lang="ru-RU" dirty="0" smtClean="0">
                <a:latin typeface="Times New Roman"/>
                <a:ea typeface="Times New Roman"/>
              </a:rPr>
              <a:t>правоохранительными </a:t>
            </a:r>
            <a:r>
              <a:rPr lang="ru-RU" dirty="0">
                <a:latin typeface="Times New Roman"/>
                <a:ea typeface="Times New Roman"/>
              </a:rPr>
              <a:t>органами» - 5741,4 тыс. рублей; реализация мероприятий «Укрепление правопорядка, профилактика правонарушений, усиление борьбы с преступностью в муниципальном образовании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 – 78,5 тыс. рублей, мероприятий по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подпрограмме «Профилактика терроризма и экстремизма в муниципальном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 в сумме     41,0 тыс. рублей, реализация мероприятий по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подпрограмме «Создание и развитие системы комплексного обеспечения безопасности жизнедеятельности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 в сумме 4977,6 тыс. рублей, и по подпрограмме «Мероприятия по гражданской обороне, предупреждению и ликвидации чрезвычайных ситуаций, стихийных бедствий и их последствии в муниципальном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район» в сумме 199,3 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82912"/>
              </p:ext>
            </p:extLst>
          </p:nvPr>
        </p:nvGraphicFramePr>
        <p:xfrm>
          <a:off x="611560" y="260648"/>
          <a:ext cx="83529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55805"/>
              </p:ext>
            </p:extLst>
          </p:nvPr>
        </p:nvGraphicFramePr>
        <p:xfrm>
          <a:off x="1187624" y="260648"/>
          <a:ext cx="777686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5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«Другие вопросы в области образования</a:t>
            </a:r>
            <a:r>
              <a:rPr lang="ru-RU" dirty="0">
                <a:latin typeface="Times New Roman"/>
                <a:ea typeface="Times New Roman"/>
              </a:rPr>
              <a:t>» бюджетные назначения направлялись на содержание трех подведомственных муниципальных учреждений: МКУ «Централизованная бухгалтерия» </a:t>
            </a:r>
            <a:r>
              <a:rPr lang="ru-RU" dirty="0" err="1" smtClean="0">
                <a:latin typeface="Times New Roman"/>
                <a:ea typeface="Times New Roman"/>
              </a:rPr>
              <a:t>Брюховецкого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района, МКУ "Центр развития образования", на содержание </a:t>
            </a:r>
            <a:r>
              <a:rPr lang="ru-RU" dirty="0" smtClean="0">
                <a:latin typeface="Times New Roman"/>
                <a:ea typeface="Times New Roman"/>
              </a:rPr>
              <a:t>деятельности </a:t>
            </a:r>
            <a:r>
              <a:rPr lang="ru-RU" dirty="0">
                <a:latin typeface="Times New Roman"/>
                <a:ea typeface="Times New Roman"/>
              </a:rPr>
              <a:t>аппарата управления образования администрации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район, содержание аппарата отдела по делам молодёжи и на финансирование мероприятий в рамках муниципальных целевых программ. Расходы составили 52675,8 тыс. рублей или 99,7% к уточненному бюджету на 2022 год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	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«Культура, кинематография</a:t>
            </a:r>
            <a:r>
              <a:rPr lang="ru-RU" dirty="0" smtClean="0">
                <a:latin typeface="Times New Roman"/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Расходы местного бюджета в целом исполнены в сумме 17050,7 тыс. </a:t>
            </a:r>
            <a:r>
              <a:rPr lang="ru-RU" dirty="0" smtClean="0">
                <a:latin typeface="Times New Roman"/>
                <a:ea typeface="Times New Roman"/>
              </a:rPr>
              <a:t>рублей</a:t>
            </a:r>
            <a:r>
              <a:rPr lang="ru-RU" dirty="0">
                <a:latin typeface="Times New Roman"/>
                <a:ea typeface="Times New Roman"/>
              </a:rPr>
              <a:t>, что составляет 98,1 % от уточнённого бюджетного назначения. По данному разделу финансировалось </a:t>
            </a:r>
            <a:r>
              <a:rPr lang="ru-RU" dirty="0" err="1">
                <a:latin typeface="Times New Roman"/>
                <a:ea typeface="Times New Roman"/>
              </a:rPr>
              <a:t>межпоселенческая</a:t>
            </a:r>
            <a:r>
              <a:rPr lang="ru-RU" dirty="0">
                <a:latin typeface="Times New Roman"/>
                <a:ea typeface="Times New Roman"/>
              </a:rPr>
              <a:t> центральная библиотека, </a:t>
            </a:r>
            <a:r>
              <a:rPr lang="ru-RU" dirty="0" smtClean="0">
                <a:latin typeface="Times New Roman"/>
                <a:ea typeface="Times New Roman"/>
              </a:rPr>
              <a:t>муниципальное </a:t>
            </a:r>
            <a:r>
              <a:rPr lang="ru-RU" dirty="0">
                <a:latin typeface="Times New Roman"/>
                <a:ea typeface="Times New Roman"/>
              </a:rPr>
              <a:t>бюджетное учреждение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 «Районный организационно-методический центр культуры» и аппарат управления отдела культуры администрации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Приобретена книжная продукция для библиотечного фонда на сумму 283,9 тыс. рублей.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Средняя заработная плата работников учреждений культуры в 2022 году составила 27,9 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327337"/>
              </p:ext>
            </p:extLst>
          </p:nvPr>
        </p:nvGraphicFramePr>
        <p:xfrm>
          <a:off x="1187624" y="548680"/>
          <a:ext cx="777686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7807" y="95693"/>
            <a:ext cx="7920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4290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«Физическая культура и спорт</a:t>
            </a:r>
            <a:r>
              <a:rPr lang="ru-RU" sz="1400" dirty="0" smtClean="0">
                <a:latin typeface="Times New Roman"/>
                <a:ea typeface="Times New Roman"/>
              </a:rPr>
              <a:t>».</a:t>
            </a:r>
          </a:p>
          <a:p>
            <a:pPr algn="ctr">
              <a:spcAft>
                <a:spcPts val="0"/>
              </a:spcAft>
              <a:tabLst>
                <a:tab pos="342900" algn="l"/>
              </a:tabLst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      </a:t>
            </a:r>
            <a:r>
              <a:rPr lang="ru-RU" sz="1400" dirty="0">
                <a:latin typeface="Times New Roman"/>
                <a:ea typeface="Times New Roman"/>
              </a:rPr>
              <a:t>Бюджетные ассигнования 2022 года исполнены на 100% к утвержденным назначениям и составили 104440,3 тыс. рублей. По данному разделу бюджетные назначения направлялись на содержание МБУ СШ ст. </a:t>
            </a:r>
            <a:r>
              <a:rPr lang="ru-RU" sz="1400" dirty="0" err="1">
                <a:latin typeface="Times New Roman"/>
                <a:ea typeface="Times New Roman"/>
              </a:rPr>
              <a:t>Новоджерелиевской</a:t>
            </a:r>
            <a:r>
              <a:rPr lang="ru-RU" sz="1400" dirty="0">
                <a:latin typeface="Times New Roman"/>
                <a:ea typeface="Times New Roman"/>
              </a:rPr>
              <a:t>, МБУ СШ       ст. Брюховецкой, а также на участие в соревнованиях, в учебно-тренировочных сборах (питание, суточные, проживание и проезд тренеров, спортсменов, судей, обслуживание персонала, а также на участие команд муниципального </a:t>
            </a:r>
            <a:r>
              <a:rPr lang="ru-RU" sz="1400" dirty="0" smtClean="0">
                <a:latin typeface="Times New Roman"/>
                <a:ea typeface="Times New Roman"/>
              </a:rPr>
              <a:t>образования </a:t>
            </a:r>
            <a:r>
              <a:rPr lang="ru-RU" sz="1400" dirty="0" err="1">
                <a:latin typeface="Times New Roman"/>
                <a:ea typeface="Times New Roman"/>
              </a:rPr>
              <a:t>Брюховецкий</a:t>
            </a:r>
            <a:r>
              <a:rPr lang="ru-RU" sz="1400" dirty="0">
                <a:latin typeface="Times New Roman"/>
                <a:ea typeface="Times New Roman"/>
              </a:rPr>
              <a:t> район  в чемпионатах и первенствах Краснодарского края по культивируемым видам спорта).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Проведены мероприятия по осуществлению технологического присоединения к электрическим сетям объекта: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       «</a:t>
            </a:r>
            <a:r>
              <a:rPr lang="ru-RU" sz="1400" dirty="0">
                <a:latin typeface="Times New Roman"/>
                <a:ea typeface="Times New Roman"/>
              </a:rPr>
              <a:t>Строительство универсального спортивного комплекса в ст. </a:t>
            </a:r>
            <a:r>
              <a:rPr lang="ru-RU" sz="1400" dirty="0" err="1">
                <a:latin typeface="Times New Roman"/>
                <a:ea typeface="Times New Roman"/>
              </a:rPr>
              <a:t>Переясловской</a:t>
            </a:r>
            <a:r>
              <a:rPr lang="ru-RU" sz="1400" dirty="0">
                <a:latin typeface="Times New Roman"/>
                <a:ea typeface="Times New Roman"/>
              </a:rPr>
              <a:t>»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сумму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46,0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монтаж системы оповещения и управления эвакуацией оперативного информирования лиц об угрозе совершения террористического акта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235,0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благоустройство территории физкультурно-спортивного лагеря «</a:t>
            </a:r>
            <a:r>
              <a:rPr lang="ru-RU" sz="1400" dirty="0" err="1">
                <a:latin typeface="Times New Roman"/>
                <a:ea typeface="Times New Roman"/>
              </a:rPr>
              <a:t>Бейсужок</a:t>
            </a:r>
            <a:r>
              <a:rPr lang="ru-RU" sz="1400" dirty="0">
                <a:latin typeface="Times New Roman"/>
                <a:ea typeface="Times New Roman"/>
              </a:rPr>
              <a:t>» (ремонта ограждения, ремонт пирса и приобретения щебня)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 сумму 2200,0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получено право пользования участком местного значения для добычи подземных вод с целью питьевого и хозяйственно-бытового водоснабжения физкультурно-спортивного лагеря «</a:t>
            </a:r>
            <a:r>
              <a:rPr lang="ru-RU" sz="1400" dirty="0" err="1">
                <a:latin typeface="Times New Roman"/>
                <a:ea typeface="Times New Roman"/>
              </a:rPr>
              <a:t>Бейсужок</a:t>
            </a:r>
            <a:r>
              <a:rPr lang="ru-RU" sz="1400" dirty="0">
                <a:latin typeface="Times New Roman"/>
                <a:ea typeface="Times New Roman"/>
              </a:rPr>
              <a:t>», артезианской скважины и получение на недропользование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100,0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проведены исследования по программе производственных работ, осуществление хозяйственной деятельности в водоохраной зоне физкультурно-спортивного лагеря «</a:t>
            </a:r>
            <a:r>
              <a:rPr lang="ru-RU" sz="1400" dirty="0" err="1">
                <a:latin typeface="Times New Roman"/>
                <a:ea typeface="Times New Roman"/>
              </a:rPr>
              <a:t>Бейсужок</a:t>
            </a:r>
            <a:r>
              <a:rPr lang="ru-RU" sz="1400" dirty="0">
                <a:latin typeface="Times New Roman"/>
                <a:ea typeface="Times New Roman"/>
              </a:rPr>
              <a:t>» и получение заключения в Азово-Черноморском территориальном управлении Федерального агентства по рыболовству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50,0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выполнены требования </a:t>
            </a:r>
            <a:r>
              <a:rPr lang="ru-RU" sz="1400" dirty="0" err="1">
                <a:latin typeface="Times New Roman"/>
                <a:ea typeface="Times New Roman"/>
              </a:rPr>
              <a:t>Роспотребнадзора</a:t>
            </a:r>
            <a:r>
              <a:rPr lang="ru-RU" sz="1400" dirty="0">
                <a:latin typeface="Times New Roman"/>
                <a:ea typeface="Times New Roman"/>
              </a:rPr>
              <a:t> по установке на территории физкультурно-спортивного лагеря «</a:t>
            </a:r>
            <a:r>
              <a:rPr lang="ru-RU" sz="1400" dirty="0" err="1">
                <a:latin typeface="Times New Roman"/>
                <a:ea typeface="Times New Roman"/>
              </a:rPr>
              <a:t>Бейсужок</a:t>
            </a:r>
            <a:r>
              <a:rPr lang="ru-RU" sz="1400" dirty="0">
                <a:latin typeface="Times New Roman"/>
                <a:ea typeface="Times New Roman"/>
              </a:rPr>
              <a:t>» умывальников и душевых и т.д.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949,9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выполнены строительно-монтажные работы газопроводных сетей к новым газовым котлам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69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	Капитальный ремонт здания гребной базы и благоустройство территории, в целях обеспечения условий для занятия физической культурой и спортом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 сумму 16843,0 тыс. рублей.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34250" y="2366485"/>
            <a:ext cx="2891314" cy="195399"/>
          </a:xfrm>
          <a:custGeom>
            <a:avLst/>
            <a:gdLst/>
            <a:ahLst/>
            <a:cxnLst/>
            <a:rect l="l" t="t" r="r" b="b"/>
            <a:pathLst>
              <a:path w="3855085" h="195580">
                <a:moveTo>
                  <a:pt x="3854704" y="0"/>
                </a:moveTo>
                <a:lnTo>
                  <a:pt x="29591" y="0"/>
                </a:lnTo>
                <a:lnTo>
                  <a:pt x="18034" y="1778"/>
                </a:lnTo>
                <a:lnTo>
                  <a:pt x="8623" y="6477"/>
                </a:lnTo>
                <a:lnTo>
                  <a:pt x="2273" y="13589"/>
                </a:lnTo>
                <a:lnTo>
                  <a:pt x="0" y="22225"/>
                </a:lnTo>
                <a:lnTo>
                  <a:pt x="0" y="195199"/>
                </a:lnTo>
                <a:lnTo>
                  <a:pt x="59309" y="195199"/>
                </a:lnTo>
                <a:lnTo>
                  <a:pt x="59309" y="44450"/>
                </a:lnTo>
                <a:lnTo>
                  <a:pt x="59309" y="22225"/>
                </a:lnTo>
                <a:lnTo>
                  <a:pt x="3854704" y="22225"/>
                </a:lnTo>
                <a:lnTo>
                  <a:pt x="3854704" y="0"/>
                </a:lnTo>
                <a:close/>
              </a:path>
            </a:pathLst>
          </a:custGeom>
          <a:solidFill>
            <a:srgbClr val="FF8F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278731" y="1968454"/>
            <a:ext cx="2935605" cy="442820"/>
            <a:chOff x="1704975" y="1970277"/>
            <a:chExt cx="3914140" cy="443230"/>
          </a:xfrm>
        </p:grpSpPr>
        <p:sp>
          <p:nvSpPr>
            <p:cNvPr id="6" name="object 6"/>
            <p:cNvSpPr/>
            <p:nvPr/>
          </p:nvSpPr>
          <p:spPr>
            <a:xfrm>
              <a:off x="1704975" y="2059177"/>
              <a:ext cx="3855085" cy="354330"/>
            </a:xfrm>
            <a:custGeom>
              <a:avLst/>
              <a:gdLst/>
              <a:ahLst/>
              <a:cxnLst/>
              <a:rect l="l" t="t" r="r" b="b"/>
              <a:pathLst>
                <a:path w="3855085" h="354330">
                  <a:moveTo>
                    <a:pt x="3854704" y="14732"/>
                  </a:moveTo>
                  <a:lnTo>
                    <a:pt x="3825113" y="0"/>
                  </a:lnTo>
                  <a:lnTo>
                    <a:pt x="3795395" y="14732"/>
                  </a:lnTo>
                  <a:lnTo>
                    <a:pt x="3795395" y="331724"/>
                  </a:lnTo>
                  <a:lnTo>
                    <a:pt x="0" y="331724"/>
                  </a:lnTo>
                  <a:lnTo>
                    <a:pt x="0" y="353949"/>
                  </a:lnTo>
                  <a:lnTo>
                    <a:pt x="3825113" y="353949"/>
                  </a:lnTo>
                  <a:lnTo>
                    <a:pt x="3836670" y="352298"/>
                  </a:lnTo>
                  <a:lnTo>
                    <a:pt x="3846068" y="347472"/>
                  </a:lnTo>
                  <a:lnTo>
                    <a:pt x="3852418" y="340487"/>
                  </a:lnTo>
                  <a:lnTo>
                    <a:pt x="3854704" y="331724"/>
                  </a:lnTo>
                  <a:lnTo>
                    <a:pt x="3854704" y="309499"/>
                  </a:lnTo>
                  <a:lnTo>
                    <a:pt x="3854704" y="14732"/>
                  </a:lnTo>
                  <a:close/>
                </a:path>
              </a:pathLst>
            </a:custGeom>
            <a:solidFill>
              <a:srgbClr val="FF8F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188" y="1970277"/>
              <a:ext cx="177800" cy="1333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78941" y="3601941"/>
            <a:ext cx="2917508" cy="494842"/>
            <a:chOff x="5971921" y="3605276"/>
            <a:chExt cx="3890010" cy="495300"/>
          </a:xfrm>
        </p:grpSpPr>
        <p:sp>
          <p:nvSpPr>
            <p:cNvPr id="9" name="object 9"/>
            <p:cNvSpPr/>
            <p:nvPr/>
          </p:nvSpPr>
          <p:spPr>
            <a:xfrm>
              <a:off x="6039612" y="3706875"/>
              <a:ext cx="3822065" cy="393700"/>
            </a:xfrm>
            <a:custGeom>
              <a:avLst/>
              <a:gdLst/>
              <a:ahLst/>
              <a:cxnLst/>
              <a:rect l="l" t="t" r="r" b="b"/>
              <a:pathLst>
                <a:path w="3822065" h="393700">
                  <a:moveTo>
                    <a:pt x="3821938" y="231521"/>
                  </a:moveTo>
                  <a:lnTo>
                    <a:pt x="3819271" y="221615"/>
                  </a:lnTo>
                  <a:lnTo>
                    <a:pt x="3812032" y="213614"/>
                  </a:lnTo>
                  <a:lnTo>
                    <a:pt x="3801237" y="208153"/>
                  </a:lnTo>
                  <a:lnTo>
                    <a:pt x="3788029" y="206121"/>
                  </a:lnTo>
                  <a:lnTo>
                    <a:pt x="67818" y="206121"/>
                  </a:lnTo>
                  <a:lnTo>
                    <a:pt x="67818" y="16891"/>
                  </a:lnTo>
                  <a:lnTo>
                    <a:pt x="33909" y="0"/>
                  </a:lnTo>
                  <a:lnTo>
                    <a:pt x="0" y="16891"/>
                  </a:lnTo>
                  <a:lnTo>
                    <a:pt x="0" y="231521"/>
                  </a:lnTo>
                  <a:lnTo>
                    <a:pt x="2667" y="241427"/>
                  </a:lnTo>
                  <a:lnTo>
                    <a:pt x="9906" y="249555"/>
                  </a:lnTo>
                  <a:lnTo>
                    <a:pt x="20701" y="255016"/>
                  </a:lnTo>
                  <a:lnTo>
                    <a:pt x="33909" y="256921"/>
                  </a:lnTo>
                  <a:lnTo>
                    <a:pt x="3754247" y="256921"/>
                  </a:lnTo>
                  <a:lnTo>
                    <a:pt x="3754247" y="393192"/>
                  </a:lnTo>
                  <a:lnTo>
                    <a:pt x="3821938" y="393192"/>
                  </a:lnTo>
                  <a:lnTo>
                    <a:pt x="3821938" y="256921"/>
                  </a:lnTo>
                  <a:lnTo>
                    <a:pt x="3821938" y="23152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921" y="3605276"/>
              <a:ext cx="203200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299109" y="1960335"/>
            <a:ext cx="152400" cy="593176"/>
            <a:chOff x="5732145" y="1962150"/>
            <a:chExt cx="203200" cy="5937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9963" y="2369058"/>
              <a:ext cx="67690" cy="1865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99963" y="2063749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782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782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2145" y="1962150"/>
              <a:ext cx="203200" cy="1524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95870" y="3588364"/>
            <a:ext cx="152400" cy="593176"/>
            <a:chOff x="5727827" y="3591686"/>
            <a:chExt cx="203200" cy="5937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5518" y="3998594"/>
              <a:ext cx="67691" cy="1866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5518" y="3693286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909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909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827" y="3591686"/>
              <a:ext cx="203200" cy="1524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22552" y="5262198"/>
            <a:ext cx="1565910" cy="666133"/>
            <a:chOff x="5896736" y="5267070"/>
            <a:chExt cx="2087880" cy="666750"/>
          </a:xfrm>
        </p:grpSpPr>
        <p:sp>
          <p:nvSpPr>
            <p:cNvPr id="20" name="object 20"/>
            <p:cNvSpPr/>
            <p:nvPr/>
          </p:nvSpPr>
          <p:spPr>
            <a:xfrm>
              <a:off x="5964555" y="5368670"/>
              <a:ext cx="2019935" cy="565150"/>
            </a:xfrm>
            <a:custGeom>
              <a:avLst/>
              <a:gdLst/>
              <a:ahLst/>
              <a:cxnLst/>
              <a:rect l="l" t="t" r="r" b="b"/>
              <a:pathLst>
                <a:path w="2019934" h="565150">
                  <a:moveTo>
                    <a:pt x="2019808" y="231686"/>
                  </a:moveTo>
                  <a:lnTo>
                    <a:pt x="2017141" y="221818"/>
                  </a:lnTo>
                  <a:lnTo>
                    <a:pt x="2009902" y="213741"/>
                  </a:lnTo>
                  <a:lnTo>
                    <a:pt x="1999234" y="208280"/>
                  </a:lnTo>
                  <a:lnTo>
                    <a:pt x="1985899" y="206248"/>
                  </a:lnTo>
                  <a:lnTo>
                    <a:pt x="67691" y="206248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231686"/>
                  </a:lnTo>
                  <a:lnTo>
                    <a:pt x="2667" y="241579"/>
                  </a:lnTo>
                  <a:lnTo>
                    <a:pt x="9906" y="249656"/>
                  </a:lnTo>
                  <a:lnTo>
                    <a:pt x="20701" y="255092"/>
                  </a:lnTo>
                  <a:lnTo>
                    <a:pt x="33782" y="257098"/>
                  </a:lnTo>
                  <a:lnTo>
                    <a:pt x="1952117" y="257098"/>
                  </a:lnTo>
                  <a:lnTo>
                    <a:pt x="1952117" y="564984"/>
                  </a:lnTo>
                  <a:lnTo>
                    <a:pt x="2019808" y="564984"/>
                  </a:lnTo>
                  <a:lnTo>
                    <a:pt x="2019808" y="257098"/>
                  </a:lnTo>
                  <a:lnTo>
                    <a:pt x="2019808" y="2316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6736" y="5267070"/>
              <a:ext cx="203200" cy="1524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792159" y="5264735"/>
            <a:ext cx="1569720" cy="666133"/>
            <a:chOff x="3722878" y="5269610"/>
            <a:chExt cx="2092960" cy="666750"/>
          </a:xfrm>
        </p:grpSpPr>
        <p:sp>
          <p:nvSpPr>
            <p:cNvPr id="23" name="object 23"/>
            <p:cNvSpPr/>
            <p:nvPr/>
          </p:nvSpPr>
          <p:spPr>
            <a:xfrm>
              <a:off x="3722878" y="5577458"/>
              <a:ext cx="2025014" cy="358775"/>
            </a:xfrm>
            <a:custGeom>
              <a:avLst/>
              <a:gdLst/>
              <a:ahLst/>
              <a:cxnLst/>
              <a:rect l="l" t="t" r="r" b="b"/>
              <a:pathLst>
                <a:path w="2025014" h="358775">
                  <a:moveTo>
                    <a:pt x="2024888" y="0"/>
                  </a:moveTo>
                  <a:lnTo>
                    <a:pt x="1990979" y="0"/>
                  </a:lnTo>
                  <a:lnTo>
                    <a:pt x="1957197" y="25387"/>
                  </a:lnTo>
                  <a:lnTo>
                    <a:pt x="1957197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493"/>
                  </a:lnTo>
                  <a:lnTo>
                    <a:pt x="2667" y="15494"/>
                  </a:lnTo>
                  <a:lnTo>
                    <a:pt x="0" y="25387"/>
                  </a:lnTo>
                  <a:lnTo>
                    <a:pt x="0" y="358698"/>
                  </a:lnTo>
                  <a:lnTo>
                    <a:pt x="67691" y="358698"/>
                  </a:lnTo>
                  <a:lnTo>
                    <a:pt x="67691" y="50787"/>
                  </a:lnTo>
                  <a:lnTo>
                    <a:pt x="1990979" y="50787"/>
                  </a:lnTo>
                  <a:lnTo>
                    <a:pt x="2004187" y="48793"/>
                  </a:lnTo>
                  <a:lnTo>
                    <a:pt x="2014982" y="43357"/>
                  </a:lnTo>
                  <a:lnTo>
                    <a:pt x="2022221" y="35280"/>
                  </a:lnTo>
                  <a:lnTo>
                    <a:pt x="2024888" y="25387"/>
                  </a:lnTo>
                  <a:lnTo>
                    <a:pt x="20248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2384" y="5269610"/>
              <a:ext cx="203073" cy="3332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3231" y="86864"/>
            <a:ext cx="7593330" cy="787940"/>
            <a:chOff x="1044308" y="86944"/>
            <a:chExt cx="10124440" cy="78867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308" y="86944"/>
              <a:ext cx="10124186" cy="788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096" y="152387"/>
              <a:ext cx="9736074" cy="61126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96199" y="221646"/>
            <a:ext cx="6432185" cy="47189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80"/>
              </a:spcBef>
            </a:pPr>
            <a:r>
              <a:rPr sz="1600" b="1" spc="-25" dirty="0">
                <a:latin typeface="Times New Roman"/>
                <a:cs typeface="Times New Roman"/>
              </a:rPr>
              <a:t>Консолидированные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Российской</a:t>
            </a:r>
            <a:r>
              <a:rPr sz="1600" b="1" spc="96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839"/>
              </a:lnSpc>
            </a:pPr>
            <a:r>
              <a:rPr sz="1600" spc="-8" dirty="0">
                <a:latin typeface="Times New Roman"/>
                <a:cs typeface="Times New Roman"/>
              </a:rPr>
              <a:t>(аналитическая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категория,</a:t>
            </a:r>
            <a:r>
              <a:rPr sz="1600" spc="-21" dirty="0">
                <a:latin typeface="Times New Roman"/>
                <a:cs typeface="Times New Roman"/>
              </a:rPr>
              <a:t> без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учета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межбюджетных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трансфертов)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51023" y="2471786"/>
            <a:ext cx="2746058" cy="1165416"/>
            <a:chOff x="3801364" y="2474074"/>
            <a:chExt cx="3661410" cy="116649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0980" y="2474074"/>
              <a:ext cx="3366643" cy="11661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1364" y="2624899"/>
              <a:ext cx="3661155" cy="85515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063526" y="2709982"/>
            <a:ext cx="2337911" cy="66498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126371" algn="ctr">
              <a:lnSpc>
                <a:spcPct val="109400"/>
              </a:lnSpc>
              <a:spcBef>
                <a:spcPts val="84"/>
              </a:spcBef>
            </a:pPr>
            <a:r>
              <a:rPr sz="1300" b="1" spc="-21" dirty="0">
                <a:latin typeface="Times New Roman"/>
                <a:cs typeface="Times New Roman"/>
              </a:rPr>
              <a:t>Консолидированные</a:t>
            </a:r>
            <a:r>
              <a:rPr sz="1300" b="1" spc="-8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бюджеты </a:t>
            </a:r>
            <a:r>
              <a:rPr sz="1300" b="1" spc="-34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у</a:t>
            </a:r>
            <a:r>
              <a:rPr sz="1300" b="1" spc="-42" dirty="0">
                <a:latin typeface="Times New Roman"/>
                <a:cs typeface="Times New Roman"/>
              </a:rPr>
              <a:t>б</a:t>
            </a:r>
            <a:r>
              <a:rPr sz="1300" b="1" spc="-13" dirty="0">
                <a:latin typeface="Times New Roman"/>
                <a:cs typeface="Times New Roman"/>
              </a:rPr>
              <a:t>ъ</a:t>
            </a:r>
            <a:r>
              <a:rPr sz="1300" b="1" spc="-17" dirty="0">
                <a:latin typeface="Times New Roman"/>
                <a:cs typeface="Times New Roman"/>
              </a:rPr>
              <a:t>е</a:t>
            </a:r>
            <a:r>
              <a:rPr sz="1300" b="1" spc="-13" dirty="0">
                <a:latin typeface="Times New Roman"/>
                <a:cs typeface="Times New Roman"/>
              </a:rPr>
              <a:t>к</a:t>
            </a:r>
            <a:r>
              <a:rPr sz="1300" b="1" spc="-50" dirty="0">
                <a:latin typeface="Times New Roman"/>
                <a:cs typeface="Times New Roman"/>
              </a:rPr>
              <a:t>т</a:t>
            </a:r>
            <a:r>
              <a:rPr sz="1300" b="1" spc="-42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в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76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Р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17" dirty="0">
                <a:latin typeface="Times New Roman"/>
                <a:cs typeface="Times New Roman"/>
              </a:rPr>
              <a:t>сс</a:t>
            </a:r>
            <a:r>
              <a:rPr sz="1300" b="1" spc="-13" dirty="0">
                <a:latin typeface="Times New Roman"/>
                <a:cs typeface="Times New Roman"/>
              </a:rPr>
              <a:t>ий</a:t>
            </a:r>
            <a:r>
              <a:rPr sz="1300" b="1" spc="-17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к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й</a:t>
            </a:r>
            <a:r>
              <a:rPr sz="1300" b="1" spc="-80" dirty="0">
                <a:latin typeface="Times New Roman"/>
                <a:cs typeface="Times New Roman"/>
              </a:rPr>
              <a:t> </a:t>
            </a:r>
            <a:r>
              <a:rPr sz="1300" b="1" spc="-4" dirty="0">
                <a:latin typeface="Times New Roman"/>
                <a:cs typeface="Times New Roman"/>
              </a:rPr>
              <a:t>Ф</a:t>
            </a:r>
            <a:r>
              <a:rPr sz="1300" b="1" spc="-29" dirty="0">
                <a:latin typeface="Times New Roman"/>
                <a:cs typeface="Times New Roman"/>
              </a:rPr>
              <a:t>е</a:t>
            </a:r>
            <a:r>
              <a:rPr sz="1300" b="1" spc="-4" dirty="0">
                <a:latin typeface="Times New Roman"/>
                <a:cs typeface="Times New Roman"/>
              </a:rPr>
              <a:t>дера</a:t>
            </a:r>
            <a:r>
              <a:rPr sz="1300" b="1" dirty="0">
                <a:latin typeface="Times New Roman"/>
                <a:cs typeface="Times New Roman"/>
              </a:rPr>
              <a:t>ц</a:t>
            </a:r>
            <a:r>
              <a:rPr sz="1300" b="1" spc="-8" dirty="0">
                <a:latin typeface="Times New Roman"/>
                <a:cs typeface="Times New Roman"/>
              </a:rPr>
              <a:t>ии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57049" y="955470"/>
            <a:ext cx="2782442" cy="1090428"/>
            <a:chOff x="4030980" y="945133"/>
            <a:chExt cx="3709922" cy="1091438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908" y="945133"/>
              <a:ext cx="2950083" cy="10914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0980" y="1003084"/>
              <a:ext cx="3709922" cy="92985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461575" y="1085099"/>
            <a:ext cx="2072830" cy="690368"/>
          </a:xfrm>
          <a:prstGeom prst="rect">
            <a:avLst/>
          </a:prstGeom>
        </p:spPr>
        <p:txBody>
          <a:bodyPr vert="horz" wrap="square" lIns="0" tIns="39991" rIns="0" bIns="0" rtlCol="0">
            <a:spAutoFit/>
          </a:bodyPr>
          <a:lstStyle/>
          <a:p>
            <a:pPr marL="10664" marR="4266" algn="ctr">
              <a:lnSpc>
                <a:spcPct val="87700"/>
              </a:lnSpc>
              <a:spcBef>
                <a:spcPts val="315"/>
              </a:spcBef>
            </a:pPr>
            <a:r>
              <a:rPr sz="1600" b="1" spc="-84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он</a:t>
            </a:r>
            <a:r>
              <a:rPr sz="1600" b="1" spc="-8" dirty="0">
                <a:latin typeface="Times New Roman"/>
                <a:cs typeface="Times New Roman"/>
              </a:rPr>
              <a:t>с</a:t>
            </a:r>
            <a:r>
              <a:rPr sz="1600" b="1" spc="-76" dirty="0">
                <a:latin typeface="Times New Roman"/>
                <a:cs typeface="Times New Roman"/>
              </a:rPr>
              <a:t>о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р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38" dirty="0">
                <a:latin typeface="Times New Roman"/>
                <a:cs typeface="Times New Roman"/>
              </a:rPr>
              <a:t>в</a:t>
            </a:r>
            <a:r>
              <a:rPr sz="1600" b="1" spc="-4" dirty="0">
                <a:latin typeface="Times New Roman"/>
                <a:cs typeface="Times New Roman"/>
              </a:rPr>
              <a:t>а</a:t>
            </a:r>
            <a:r>
              <a:rPr sz="1600" b="1" spc="-17" dirty="0">
                <a:latin typeface="Times New Roman"/>
                <a:cs typeface="Times New Roman"/>
              </a:rPr>
              <a:t>нн</a:t>
            </a:r>
            <a:r>
              <a:rPr sz="1600" b="1" spc="-4" dirty="0">
                <a:latin typeface="Times New Roman"/>
                <a:cs typeface="Times New Roman"/>
              </a:rPr>
              <a:t>ый  </a:t>
            </a:r>
            <a:r>
              <a:rPr sz="1600" b="1" spc="-42" dirty="0">
                <a:latin typeface="Times New Roman"/>
                <a:cs typeface="Times New Roman"/>
              </a:rPr>
              <a:t>бюджет </a:t>
            </a:r>
            <a:r>
              <a:rPr sz="1600" b="1" spc="-21" dirty="0">
                <a:latin typeface="Times New Roman"/>
                <a:cs typeface="Times New Roman"/>
              </a:rPr>
              <a:t>Российской </a:t>
            </a:r>
            <a:r>
              <a:rPr sz="1600" b="1" spc="-17" dirty="0">
                <a:latin typeface="Times New Roman"/>
                <a:cs typeface="Times New Roman"/>
              </a:rPr>
              <a:t> </a:t>
            </a:r>
            <a:r>
              <a:rPr sz="1600" b="1" spc="-8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191" y="2467217"/>
            <a:ext cx="2790349" cy="1169857"/>
            <a:chOff x="101587" y="2469502"/>
            <a:chExt cx="3720465" cy="117094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409" y="2469502"/>
              <a:ext cx="3486404" cy="11706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87" y="2611170"/>
              <a:ext cx="3720084" cy="85821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2641" y="2769717"/>
            <a:ext cx="223340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342854" marR="4266" indent="-332723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9" dirty="0">
                <a:latin typeface="Times New Roman"/>
                <a:cs typeface="Times New Roman"/>
              </a:rPr>
              <a:t>е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4" dirty="0">
                <a:latin typeface="Times New Roman"/>
                <a:cs typeface="Times New Roman"/>
              </a:rPr>
              <a:t>ер</a:t>
            </a:r>
            <a:r>
              <a:rPr sz="1600" b="1" spc="4" dirty="0">
                <a:latin typeface="Times New Roman"/>
                <a:cs typeface="Times New Roman"/>
              </a:rPr>
              <a:t>а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4" dirty="0">
                <a:latin typeface="Times New Roman"/>
                <a:cs typeface="Times New Roman"/>
              </a:rPr>
              <a:t>ьный  </a:t>
            </a:r>
            <a:r>
              <a:rPr sz="1600" b="1" spc="-46" dirty="0">
                <a:latin typeface="Times New Roman"/>
                <a:cs typeface="Times New Roman"/>
              </a:rPr>
              <a:t>бюджет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9340" y="4133029"/>
            <a:ext cx="3117722" cy="1206081"/>
            <a:chOff x="4065787" y="4064000"/>
            <a:chExt cx="4156962" cy="1288034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908" y="4064000"/>
              <a:ext cx="3687572" cy="12880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5787" y="4080149"/>
              <a:ext cx="4156962" cy="106399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61575" y="4104267"/>
            <a:ext cx="2305050" cy="968557"/>
          </a:xfrm>
          <a:prstGeom prst="rect">
            <a:avLst/>
          </a:prstGeom>
        </p:spPr>
        <p:txBody>
          <a:bodyPr vert="horz" wrap="square" lIns="0" tIns="44790" rIns="0" bIns="0" rtlCol="0">
            <a:spAutoFit/>
          </a:bodyPr>
          <a:lstStyle/>
          <a:p>
            <a:pPr marL="10131" marR="4266" indent="-4799" algn="ctr">
              <a:lnSpc>
                <a:spcPts val="1763"/>
              </a:lnSpc>
              <a:spcBef>
                <a:spcPts val="353"/>
              </a:spcBef>
            </a:pPr>
            <a:r>
              <a:rPr sz="1700" b="1" spc="-21" dirty="0">
                <a:latin typeface="Times New Roman"/>
                <a:cs typeface="Times New Roman"/>
              </a:rPr>
              <a:t>Консолидированные </a:t>
            </a:r>
            <a:r>
              <a:rPr sz="1700" b="1" spc="-17" dirty="0">
                <a:latin typeface="Times New Roman"/>
                <a:cs typeface="Times New Roman"/>
              </a:rPr>
              <a:t> </a:t>
            </a:r>
            <a:r>
              <a:rPr sz="1700" b="1" spc="-38" dirty="0">
                <a:latin typeface="Times New Roman"/>
                <a:cs typeface="Times New Roman"/>
              </a:rPr>
              <a:t>бюджеты</a:t>
            </a:r>
            <a:r>
              <a:rPr sz="1700" b="1" spc="-34" dirty="0">
                <a:latin typeface="Times New Roman"/>
                <a:cs typeface="Times New Roman"/>
              </a:rPr>
              <a:t> </a:t>
            </a:r>
            <a:r>
              <a:rPr sz="1700" b="1" spc="-8" dirty="0" smtClean="0">
                <a:latin typeface="Times New Roman"/>
                <a:cs typeface="Times New Roman"/>
              </a:rPr>
              <a:t>муниципальных </a:t>
            </a:r>
            <a:r>
              <a:rPr sz="1700" b="1" spc="-411" dirty="0" smtClean="0">
                <a:latin typeface="Times New Roman"/>
                <a:cs typeface="Times New Roman"/>
              </a:rPr>
              <a:t> </a:t>
            </a:r>
            <a:r>
              <a:rPr sz="1700" b="1" spc="-13" dirty="0">
                <a:latin typeface="Times New Roman"/>
                <a:cs typeface="Times New Roman"/>
              </a:rPr>
              <a:t>районов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9521" y="4060241"/>
            <a:ext cx="2908934" cy="1287223"/>
            <a:chOff x="172694" y="4064000"/>
            <a:chExt cx="3878579" cy="128841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912" y="4064000"/>
              <a:ext cx="3370707" cy="128803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94" y="4156976"/>
              <a:ext cx="3878579" cy="107008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24942" y="4189406"/>
            <a:ext cx="2137410" cy="952943"/>
          </a:xfrm>
          <a:prstGeom prst="rect">
            <a:avLst/>
          </a:prstGeom>
        </p:spPr>
        <p:txBody>
          <a:bodyPr vert="horz" wrap="square" lIns="0" tIns="29327" rIns="0" bIns="0" rtlCol="0">
            <a:spAutoFit/>
          </a:bodyPr>
          <a:lstStyle/>
          <a:p>
            <a:pPr marL="10664" marR="4266" indent="533" algn="ctr">
              <a:lnSpc>
                <a:spcPts val="1805"/>
              </a:lnSpc>
              <a:spcBef>
                <a:spcPts val="231"/>
              </a:spcBef>
            </a:pP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9" dirty="0">
                <a:latin typeface="Times New Roman"/>
                <a:cs typeface="Times New Roman"/>
              </a:rPr>
              <a:t>субъектов 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Р</a:t>
            </a:r>
            <a:r>
              <a:rPr sz="1600" b="1" spc="-17" dirty="0">
                <a:latin typeface="Times New Roman"/>
                <a:cs typeface="Times New Roman"/>
              </a:rPr>
              <a:t>оссийс</a:t>
            </a:r>
            <a:r>
              <a:rPr sz="1600" b="1" spc="-38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й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5" dirty="0">
                <a:latin typeface="Times New Roman"/>
                <a:cs typeface="Times New Roman"/>
              </a:rPr>
              <a:t>е</a:t>
            </a:r>
            <a:r>
              <a:rPr sz="1600" b="1" spc="-4" dirty="0">
                <a:latin typeface="Times New Roman"/>
                <a:cs typeface="Times New Roman"/>
              </a:rPr>
              <a:t>дерации  (региональные</a:t>
            </a:r>
            <a:r>
              <a:rPr sz="1600" b="1" spc="323" dirty="0">
                <a:latin typeface="Times New Roman"/>
                <a:cs typeface="Times New Roman"/>
              </a:rPr>
              <a:t> </a:t>
            </a:r>
            <a:r>
              <a:rPr sz="1600" b="1" spc="-34" dirty="0">
                <a:latin typeface="Times New Roman"/>
                <a:cs typeface="Times New Roman"/>
              </a:rPr>
              <a:t>бюджеты)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37882" y="5743019"/>
            <a:ext cx="2908934" cy="1001103"/>
            <a:chOff x="1783842" y="5748337"/>
            <a:chExt cx="3878579" cy="100203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4098" y="5748337"/>
              <a:ext cx="3370707" cy="10014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83842" y="5807786"/>
              <a:ext cx="3878579" cy="84753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35696" y="5834971"/>
            <a:ext cx="2088232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70384" marR="4266" indent="-60253" algn="ctr">
              <a:spcBef>
                <a:spcPts val="84"/>
              </a:spcBef>
            </a:pPr>
            <a:r>
              <a:rPr sz="2000" b="1" spc="-4" dirty="0">
                <a:latin typeface="Times New Roman"/>
                <a:cs typeface="Times New Roman"/>
              </a:rPr>
              <a:t>Б</a:t>
            </a:r>
            <a:r>
              <a:rPr sz="2000" b="1" spc="-143" dirty="0">
                <a:latin typeface="Times New Roman"/>
                <a:cs typeface="Times New Roman"/>
              </a:rPr>
              <a:t>ю</a:t>
            </a:r>
            <a:r>
              <a:rPr sz="2000" b="1" spc="-4" dirty="0">
                <a:latin typeface="Times New Roman"/>
                <a:cs typeface="Times New Roman"/>
              </a:rPr>
              <a:t>д</a:t>
            </a:r>
            <a:r>
              <a:rPr sz="2000" b="1" spc="-71" dirty="0">
                <a:latin typeface="Times New Roman"/>
                <a:cs typeface="Times New Roman"/>
              </a:rPr>
              <a:t>ж</a:t>
            </a:r>
            <a:r>
              <a:rPr sz="2000" b="1" spc="-42" dirty="0">
                <a:latin typeface="Times New Roman"/>
                <a:cs typeface="Times New Roman"/>
              </a:rPr>
              <a:t>ет</a:t>
            </a:r>
            <a:r>
              <a:rPr sz="2000" b="1" dirty="0">
                <a:latin typeface="Times New Roman"/>
                <a:cs typeface="Times New Roman"/>
              </a:rPr>
              <a:t>ы  </a:t>
            </a:r>
            <a:r>
              <a:rPr sz="2000" b="1" spc="-13" dirty="0">
                <a:latin typeface="Times New Roman"/>
                <a:cs typeface="Times New Roman"/>
              </a:rPr>
              <a:t>районов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94298" y="4008471"/>
            <a:ext cx="2910840" cy="1320847"/>
            <a:chOff x="8259064" y="4012183"/>
            <a:chExt cx="3881120" cy="1322070"/>
          </a:xfrm>
        </p:grpSpPr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9193" y="4012183"/>
              <a:ext cx="3370706" cy="13215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59064" y="4108068"/>
              <a:ext cx="3880612" cy="10975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647241" y="4451934"/>
            <a:ext cx="2114205" cy="503456"/>
          </a:xfrm>
          <a:prstGeom prst="rect">
            <a:avLst/>
          </a:prstGeom>
        </p:spPr>
        <p:txBody>
          <a:bodyPr vert="horz" wrap="square" lIns="0" tIns="42657" rIns="0" bIns="0" rtlCol="0">
            <a:spAutoFit/>
          </a:bodyPr>
          <a:lstStyle/>
          <a:p>
            <a:pPr marL="10664" marR="4266" indent="26660" algn="ctr">
              <a:lnSpc>
                <a:spcPct val="87600"/>
              </a:lnSpc>
              <a:spcBef>
                <a:spcPts val="336"/>
              </a:spcBef>
            </a:pPr>
            <a:r>
              <a:rPr sz="1700" b="1" spc="-38" dirty="0">
                <a:latin typeface="Times New Roman"/>
                <a:cs typeface="Times New Roman"/>
              </a:rPr>
              <a:t>Бюджеты </a:t>
            </a:r>
            <a:r>
              <a:rPr sz="1700" b="1" spc="-411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Times New Roman"/>
                <a:cs typeface="Times New Roman"/>
              </a:rPr>
              <a:t>г</a:t>
            </a:r>
            <a:r>
              <a:rPr sz="1700" b="1" spc="-8" dirty="0">
                <a:latin typeface="Times New Roman"/>
                <a:cs typeface="Times New Roman"/>
              </a:rPr>
              <a:t>о</a:t>
            </a:r>
            <a:r>
              <a:rPr sz="1700" b="1" spc="-13" dirty="0">
                <a:latin typeface="Times New Roman"/>
                <a:cs typeface="Times New Roman"/>
              </a:rPr>
              <a:t>р</a:t>
            </a:r>
            <a:r>
              <a:rPr sz="1700" b="1" spc="-88" dirty="0">
                <a:latin typeface="Times New Roman"/>
                <a:cs typeface="Times New Roman"/>
              </a:rPr>
              <a:t>о</a:t>
            </a:r>
            <a:r>
              <a:rPr sz="1700" b="1" spc="-46" dirty="0">
                <a:latin typeface="Times New Roman"/>
                <a:cs typeface="Times New Roman"/>
              </a:rPr>
              <a:t>д</a:t>
            </a:r>
            <a:r>
              <a:rPr sz="1700" b="1" spc="-13" dirty="0">
                <a:latin typeface="Times New Roman"/>
                <a:cs typeface="Times New Roman"/>
              </a:rPr>
              <a:t>ски</a:t>
            </a:r>
            <a:r>
              <a:rPr sz="1700" b="1" dirty="0">
                <a:latin typeface="Times New Roman"/>
                <a:cs typeface="Times New Roman"/>
              </a:rPr>
              <a:t>х  </a:t>
            </a:r>
            <a:r>
              <a:rPr sz="1700" b="1" spc="-34" dirty="0">
                <a:latin typeface="Times New Roman"/>
                <a:cs typeface="Times New Roman"/>
              </a:rPr>
              <a:t>округов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31937" y="5765863"/>
            <a:ext cx="2910840" cy="1001103"/>
            <a:chOff x="6442583" y="5771202"/>
            <a:chExt cx="3881120" cy="1002030"/>
          </a:xfrm>
        </p:grpSpPr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2839" y="5771202"/>
              <a:ext cx="3370706" cy="10014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2583" y="5830658"/>
              <a:ext cx="3880612" cy="84753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5230891" y="5900138"/>
            <a:ext cx="2106312" cy="56476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49588" algn="ctr">
              <a:spcBef>
                <a:spcPts val="84"/>
              </a:spcBef>
            </a:pPr>
            <a:r>
              <a:rPr b="1" spc="-38" dirty="0">
                <a:latin typeface="Times New Roman"/>
                <a:cs typeface="Times New Roman"/>
              </a:rPr>
              <a:t>Бюджеты </a:t>
            </a:r>
            <a:r>
              <a:rPr b="1" spc="-42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</a:t>
            </a:r>
            <a:r>
              <a:rPr b="1" spc="-17" dirty="0">
                <a:latin typeface="Times New Roman"/>
                <a:cs typeface="Times New Roman"/>
              </a:rPr>
              <a:t>о</a:t>
            </a:r>
            <a:r>
              <a:rPr b="1" spc="13" dirty="0">
                <a:latin typeface="Times New Roman"/>
                <a:cs typeface="Times New Roman"/>
              </a:rPr>
              <a:t>с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spc="-34" dirty="0">
                <a:latin typeface="Times New Roman"/>
                <a:cs typeface="Times New Roman"/>
              </a:rPr>
              <a:t>л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dirty="0">
                <a:latin typeface="Times New Roman"/>
                <a:cs typeface="Times New Roman"/>
              </a:rPr>
              <a:t>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6764" y="910737"/>
            <a:ext cx="2265998" cy="1197137"/>
            <a:chOff x="235686" y="911580"/>
            <a:chExt cx="3021330" cy="1198245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601" y="911580"/>
              <a:ext cx="2903347" cy="1198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5686" y="968006"/>
              <a:ext cx="3021203" cy="1044181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2641" y="1048810"/>
            <a:ext cx="1830705" cy="8566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100" b="1" spc="-13" dirty="0">
                <a:latin typeface="Times New Roman"/>
                <a:cs typeface="Times New Roman"/>
              </a:rPr>
              <a:t>Бюджетная</a:t>
            </a:r>
            <a:r>
              <a:rPr sz="1100" b="1" spc="-2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система</a:t>
            </a:r>
            <a:r>
              <a:rPr sz="1100" b="1" spc="244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Российской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Ф</a:t>
            </a:r>
            <a:r>
              <a:rPr sz="1100" b="1" spc="-17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дера</a:t>
            </a:r>
            <a:r>
              <a:rPr sz="1100" b="1" spc="-8" dirty="0">
                <a:latin typeface="Times New Roman"/>
                <a:cs typeface="Times New Roman"/>
              </a:rPr>
              <a:t>ци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spc="-118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ил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7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"б</a:t>
            </a:r>
            <a:r>
              <a:rPr sz="1100" b="1" spc="-67" dirty="0">
                <a:latin typeface="Times New Roman"/>
                <a:cs typeface="Times New Roman"/>
              </a:rPr>
              <a:t>ю</a:t>
            </a:r>
            <a:r>
              <a:rPr sz="1100" b="1" spc="-4" dirty="0">
                <a:latin typeface="Times New Roman"/>
                <a:cs typeface="Times New Roman"/>
              </a:rPr>
              <a:t>д</a:t>
            </a:r>
            <a:r>
              <a:rPr sz="1100" b="1" spc="-29" dirty="0">
                <a:latin typeface="Times New Roman"/>
                <a:cs typeface="Times New Roman"/>
              </a:rPr>
              <a:t>ж</a:t>
            </a:r>
            <a:r>
              <a:rPr sz="1100" b="1" spc="-4" dirty="0">
                <a:latin typeface="Times New Roman"/>
                <a:cs typeface="Times New Roman"/>
              </a:rPr>
              <a:t>ет  </a:t>
            </a:r>
            <a:r>
              <a:rPr sz="1100" b="1" spc="-8" dirty="0">
                <a:latin typeface="Times New Roman"/>
                <a:cs typeface="Times New Roman"/>
              </a:rPr>
              <a:t>расширенного</a:t>
            </a:r>
            <a:r>
              <a:rPr sz="1100" b="1" spc="-4" dirty="0">
                <a:latin typeface="Times New Roman"/>
                <a:cs typeface="Times New Roman"/>
              </a:rPr>
              <a:t> правительства"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(ан</a:t>
            </a:r>
            <a:r>
              <a:rPr sz="1100" b="1" dirty="0">
                <a:latin typeface="Times New Roman"/>
                <a:cs typeface="Times New Roman"/>
              </a:rPr>
              <a:t>а</a:t>
            </a:r>
            <a:r>
              <a:rPr sz="1100" b="1" spc="-4" dirty="0">
                <a:latin typeface="Times New Roman"/>
                <a:cs typeface="Times New Roman"/>
              </a:rPr>
              <a:t>л</a:t>
            </a:r>
            <a:r>
              <a:rPr sz="1100" b="1" spc="-8" dirty="0">
                <a:latin typeface="Times New Roman"/>
                <a:cs typeface="Times New Roman"/>
              </a:rPr>
              <a:t>ит</a:t>
            </a:r>
            <a:r>
              <a:rPr sz="1100" b="1" spc="-13" dirty="0">
                <a:latin typeface="Times New Roman"/>
                <a:cs typeface="Times New Roman"/>
              </a:rPr>
              <a:t>и</a:t>
            </a:r>
            <a:r>
              <a:rPr sz="1100" b="1" spc="-4" dirty="0">
                <a:latin typeface="Times New Roman"/>
                <a:cs typeface="Times New Roman"/>
              </a:rPr>
              <a:t>ч</a:t>
            </a:r>
            <a:r>
              <a:rPr sz="1100" b="1" spc="4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с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4" dirty="0">
                <a:latin typeface="Times New Roman"/>
                <a:cs typeface="Times New Roman"/>
              </a:rPr>
              <a:t>ая</a:t>
            </a:r>
            <a:r>
              <a:rPr sz="1100" b="1" spc="-126" dirty="0">
                <a:latin typeface="Times New Roman"/>
                <a:cs typeface="Times New Roman"/>
              </a:rPr>
              <a:t> 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38" dirty="0">
                <a:latin typeface="Times New Roman"/>
                <a:cs typeface="Times New Roman"/>
              </a:rPr>
              <a:t>а</a:t>
            </a:r>
            <a:r>
              <a:rPr sz="1100" b="1" spc="-8" dirty="0">
                <a:latin typeface="Times New Roman"/>
                <a:cs typeface="Times New Roman"/>
              </a:rPr>
              <a:t>те</a:t>
            </a:r>
            <a:r>
              <a:rPr sz="1100" b="1" spc="-38" dirty="0">
                <a:latin typeface="Times New Roman"/>
                <a:cs typeface="Times New Roman"/>
              </a:rPr>
              <a:t>г</a:t>
            </a:r>
            <a:r>
              <a:rPr sz="1100" b="1" spc="-4" dirty="0">
                <a:latin typeface="Times New Roman"/>
                <a:cs typeface="Times New Roman"/>
              </a:rPr>
              <a:t>ори</a:t>
            </a:r>
            <a:r>
              <a:rPr sz="1100" b="1" spc="-13" dirty="0">
                <a:latin typeface="Times New Roman"/>
                <a:cs typeface="Times New Roman"/>
              </a:rPr>
              <a:t>я</a:t>
            </a:r>
            <a:r>
              <a:rPr sz="1100" b="1" spc="-4" dirty="0">
                <a:latin typeface="Times New Roman"/>
                <a:cs typeface="Times New Roman"/>
              </a:rPr>
              <a:t>)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84703" y="944259"/>
            <a:ext cx="2718434" cy="1090555"/>
            <a:chOff x="8512936" y="945133"/>
            <a:chExt cx="3624579" cy="1091565"/>
          </a:xfrm>
        </p:grpSpPr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77960" y="945133"/>
              <a:ext cx="3388995" cy="10914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12936" y="1030401"/>
              <a:ext cx="3624579" cy="874979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634258" y="1101861"/>
            <a:ext cx="2241233" cy="873503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229280" marR="4266" indent="-219149" algn="ctr">
              <a:lnSpc>
                <a:spcPts val="1579"/>
              </a:lnSpc>
              <a:spcBef>
                <a:spcPts val="411"/>
              </a:spcBef>
            </a:pPr>
            <a:r>
              <a:rPr lang="ru-RU" sz="1600" b="1" spc="-42" dirty="0" smtClean="0">
                <a:latin typeface="Times New Roman"/>
                <a:cs typeface="Times New Roman"/>
              </a:rPr>
              <a:t>     </a:t>
            </a:r>
            <a:r>
              <a:rPr sz="1600" b="1" spc="-42" dirty="0" smtClean="0">
                <a:latin typeface="Times New Roman"/>
                <a:cs typeface="Times New Roman"/>
              </a:rPr>
              <a:t>Бюджеты</a:t>
            </a:r>
            <a:r>
              <a:rPr sz="1600" b="1" spc="-38" dirty="0" smtClean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государственных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неб</a:t>
            </a:r>
            <a:r>
              <a:rPr sz="1600" b="1" spc="-105" dirty="0">
                <a:latin typeface="Times New Roman"/>
                <a:cs typeface="Times New Roman"/>
              </a:rPr>
              <a:t>ю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63" dirty="0">
                <a:latin typeface="Times New Roman"/>
                <a:cs typeface="Times New Roman"/>
              </a:rPr>
              <a:t>ж</a:t>
            </a:r>
            <a:r>
              <a:rPr sz="1600" b="1" spc="-17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х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38" dirty="0">
                <a:latin typeface="Times New Roman"/>
                <a:cs typeface="Times New Roman"/>
              </a:rPr>
              <a:t>ф</a:t>
            </a:r>
            <a:r>
              <a:rPr sz="1600" b="1" spc="-17" dirty="0">
                <a:latin typeface="Times New Roman"/>
                <a:cs typeface="Times New Roman"/>
              </a:rPr>
              <a:t>онд</a:t>
            </a:r>
            <a:r>
              <a:rPr sz="1600" b="1" spc="-59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534405" y="1056296"/>
            <a:ext cx="1935480" cy="2612511"/>
            <a:chOff x="7379207" y="1057274"/>
            <a:chExt cx="2580640" cy="2614930"/>
          </a:xfrm>
        </p:grpSpPr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73974" y="1057274"/>
              <a:ext cx="863828" cy="57632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740903" y="1105280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4998" y="0"/>
                  </a:moveTo>
                  <a:lnTo>
                    <a:pt x="299466" y="3937"/>
                  </a:lnTo>
                  <a:lnTo>
                    <a:pt x="237617" y="14985"/>
                  </a:lnTo>
                  <a:lnTo>
                    <a:pt x="180721" y="32765"/>
                  </a:lnTo>
                  <a:lnTo>
                    <a:pt x="129794" y="56514"/>
                  </a:lnTo>
                  <a:lnTo>
                    <a:pt x="85851" y="85470"/>
                  </a:lnTo>
                  <a:lnTo>
                    <a:pt x="49784" y="118998"/>
                  </a:lnTo>
                  <a:lnTo>
                    <a:pt x="22860" y="156463"/>
                  </a:lnTo>
                  <a:lnTo>
                    <a:pt x="5842" y="197103"/>
                  </a:lnTo>
                  <a:lnTo>
                    <a:pt x="0" y="240156"/>
                  </a:lnTo>
                  <a:lnTo>
                    <a:pt x="5842" y="283337"/>
                  </a:lnTo>
                  <a:lnTo>
                    <a:pt x="22860" y="323976"/>
                  </a:lnTo>
                  <a:lnTo>
                    <a:pt x="49784" y="361441"/>
                  </a:lnTo>
                  <a:lnTo>
                    <a:pt x="85851" y="394969"/>
                  </a:lnTo>
                  <a:lnTo>
                    <a:pt x="129794" y="423798"/>
                  </a:lnTo>
                  <a:lnTo>
                    <a:pt x="180721" y="447547"/>
                  </a:lnTo>
                  <a:lnTo>
                    <a:pt x="237617" y="465327"/>
                  </a:lnTo>
                  <a:lnTo>
                    <a:pt x="299466" y="476376"/>
                  </a:lnTo>
                  <a:lnTo>
                    <a:pt x="364998" y="480313"/>
                  </a:lnTo>
                  <a:lnTo>
                    <a:pt x="430656" y="476376"/>
                  </a:lnTo>
                  <a:lnTo>
                    <a:pt x="492378" y="465327"/>
                  </a:lnTo>
                  <a:lnTo>
                    <a:pt x="549275" y="447547"/>
                  </a:lnTo>
                  <a:lnTo>
                    <a:pt x="600201" y="423798"/>
                  </a:lnTo>
                  <a:lnTo>
                    <a:pt x="644271" y="394969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153" y="283337"/>
                  </a:lnTo>
                  <a:lnTo>
                    <a:pt x="730123" y="240156"/>
                  </a:lnTo>
                  <a:lnTo>
                    <a:pt x="724153" y="197103"/>
                  </a:lnTo>
                  <a:lnTo>
                    <a:pt x="707263" y="156463"/>
                  </a:lnTo>
                  <a:lnTo>
                    <a:pt x="680212" y="118998"/>
                  </a:lnTo>
                  <a:lnTo>
                    <a:pt x="644271" y="85470"/>
                  </a:lnTo>
                  <a:lnTo>
                    <a:pt x="600201" y="56514"/>
                  </a:lnTo>
                  <a:lnTo>
                    <a:pt x="549275" y="32765"/>
                  </a:lnTo>
                  <a:lnTo>
                    <a:pt x="492378" y="14985"/>
                  </a:lnTo>
                  <a:lnTo>
                    <a:pt x="430656" y="39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05901" y="136982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188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907146" y="134454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505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105901" y="120395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315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4071" y="2445105"/>
              <a:ext cx="2470530" cy="12270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9207" y="2640139"/>
              <a:ext cx="2580258" cy="833818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791009" y="2666817"/>
            <a:ext cx="1432560" cy="749970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-3732" algn="ctr">
              <a:spcBef>
                <a:spcPts val="88"/>
              </a:spcBef>
            </a:pPr>
            <a:r>
              <a:rPr sz="1200" b="1" spc="-34" dirty="0">
                <a:latin typeface="Times New Roman"/>
                <a:cs typeface="Times New Roman"/>
              </a:rPr>
              <a:t>Государственные </a:t>
            </a:r>
            <a:r>
              <a:rPr sz="1200" b="1" spc="-29" dirty="0">
                <a:latin typeface="Times New Roman"/>
                <a:cs typeface="Times New Roman"/>
              </a:rPr>
              <a:t> </a:t>
            </a:r>
            <a:r>
              <a:rPr sz="1200" b="1" spc="-21" dirty="0">
                <a:latin typeface="Times New Roman"/>
                <a:cs typeface="Times New Roman"/>
              </a:rPr>
              <a:t>внебюджетные</a:t>
            </a:r>
            <a:r>
              <a:rPr sz="1200" b="1" spc="-17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latin typeface="Times New Roman"/>
                <a:cs typeface="Times New Roman"/>
              </a:rPr>
              <a:t>фонды </a:t>
            </a:r>
            <a:r>
              <a:rPr sz="1200" b="1" spc="-8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Российской</a:t>
            </a:r>
            <a:r>
              <a:rPr sz="1200" b="1" spc="197" dirty="0">
                <a:latin typeface="Times New Roman"/>
                <a:cs typeface="Times New Roman"/>
              </a:rPr>
              <a:t> </a:t>
            </a:r>
            <a:r>
              <a:rPr sz="1200" b="1" spc="-8" dirty="0"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56919" y="2450456"/>
            <a:ext cx="1785938" cy="1218707"/>
            <a:chOff x="9809226" y="2452725"/>
            <a:chExt cx="2381250" cy="1219835"/>
          </a:xfrm>
        </p:grpSpPr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64090" y="2452725"/>
              <a:ext cx="2326386" cy="12194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09226" y="2632506"/>
              <a:ext cx="2381250" cy="86583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636955" y="2654637"/>
            <a:ext cx="1332071" cy="807692"/>
          </a:xfrm>
          <a:prstGeom prst="rect">
            <a:avLst/>
          </a:prstGeom>
        </p:spPr>
        <p:txBody>
          <a:bodyPr vert="horz" wrap="square" lIns="0" tIns="41056" rIns="0" bIns="0" rtlCol="0">
            <a:spAutoFit/>
          </a:bodyPr>
          <a:lstStyle/>
          <a:p>
            <a:pPr marL="10131" marR="4266" indent="533" algn="ctr">
              <a:lnSpc>
                <a:spcPct val="83300"/>
              </a:lnSpc>
              <a:spcBef>
                <a:spcPts val="322"/>
              </a:spcBef>
            </a:pPr>
            <a:r>
              <a:rPr sz="1200" b="1" spc="-17" dirty="0">
                <a:latin typeface="Times New Roman"/>
                <a:cs typeface="Times New Roman"/>
              </a:rPr>
              <a:t>Территориальные </a:t>
            </a:r>
            <a:r>
              <a:rPr sz="1200" b="1" spc="-13" dirty="0">
                <a:latin typeface="Times New Roman"/>
                <a:cs typeface="Times New Roman"/>
              </a:rPr>
              <a:t> фонды</a:t>
            </a:r>
            <a:r>
              <a:rPr sz="1200" b="1" spc="206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обязательного </a:t>
            </a:r>
            <a:r>
              <a:rPr sz="1200" b="1" spc="-281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медицинского </a:t>
            </a:r>
            <a:r>
              <a:rPr sz="1200" b="1" spc="-13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страхования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284733" y="1104258"/>
            <a:ext cx="7365206" cy="2977298"/>
            <a:chOff x="1712976" y="1105280"/>
            <a:chExt cx="9820275" cy="2980055"/>
          </a:xfrm>
        </p:grpSpPr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91205" y="1105280"/>
              <a:ext cx="863993" cy="57632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58261" y="1153286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5125" y="0"/>
                  </a:moveTo>
                  <a:lnTo>
                    <a:pt x="299465" y="3937"/>
                  </a:lnTo>
                  <a:lnTo>
                    <a:pt x="237616" y="14986"/>
                  </a:lnTo>
                  <a:lnTo>
                    <a:pt x="180848" y="32765"/>
                  </a:lnTo>
                  <a:lnTo>
                    <a:pt x="129793" y="56514"/>
                  </a:lnTo>
                  <a:lnTo>
                    <a:pt x="85851" y="85471"/>
                  </a:lnTo>
                  <a:lnTo>
                    <a:pt x="49911" y="118999"/>
                  </a:lnTo>
                  <a:lnTo>
                    <a:pt x="22860" y="156463"/>
                  </a:lnTo>
                  <a:lnTo>
                    <a:pt x="5968" y="197103"/>
                  </a:lnTo>
                  <a:lnTo>
                    <a:pt x="0" y="240284"/>
                  </a:lnTo>
                  <a:lnTo>
                    <a:pt x="5968" y="283337"/>
                  </a:lnTo>
                  <a:lnTo>
                    <a:pt x="22860" y="323976"/>
                  </a:lnTo>
                  <a:lnTo>
                    <a:pt x="49911" y="361441"/>
                  </a:lnTo>
                  <a:lnTo>
                    <a:pt x="85851" y="394970"/>
                  </a:lnTo>
                  <a:lnTo>
                    <a:pt x="129793" y="423799"/>
                  </a:lnTo>
                  <a:lnTo>
                    <a:pt x="180848" y="447548"/>
                  </a:lnTo>
                  <a:lnTo>
                    <a:pt x="237616" y="465327"/>
                  </a:lnTo>
                  <a:lnTo>
                    <a:pt x="299465" y="476503"/>
                  </a:lnTo>
                  <a:lnTo>
                    <a:pt x="365125" y="480313"/>
                  </a:lnTo>
                  <a:lnTo>
                    <a:pt x="430656" y="476503"/>
                  </a:lnTo>
                  <a:lnTo>
                    <a:pt x="492505" y="465327"/>
                  </a:lnTo>
                  <a:lnTo>
                    <a:pt x="549275" y="447548"/>
                  </a:lnTo>
                  <a:lnTo>
                    <a:pt x="600328" y="423799"/>
                  </a:lnTo>
                  <a:lnTo>
                    <a:pt x="644271" y="394970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280" y="283337"/>
                  </a:lnTo>
                  <a:lnTo>
                    <a:pt x="730123" y="240284"/>
                  </a:lnTo>
                  <a:lnTo>
                    <a:pt x="724280" y="197103"/>
                  </a:lnTo>
                  <a:lnTo>
                    <a:pt x="707263" y="156463"/>
                  </a:lnTo>
                  <a:lnTo>
                    <a:pt x="680212" y="118999"/>
                  </a:lnTo>
                  <a:lnTo>
                    <a:pt x="644271" y="85471"/>
                  </a:lnTo>
                  <a:lnTo>
                    <a:pt x="600328" y="56514"/>
                  </a:lnTo>
                  <a:lnTo>
                    <a:pt x="549275" y="32765"/>
                  </a:lnTo>
                  <a:lnTo>
                    <a:pt x="492505" y="14986"/>
                  </a:lnTo>
                  <a:lnTo>
                    <a:pt x="430656" y="3937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4725" y="1321815"/>
              <a:ext cx="417195" cy="143510"/>
            </a:xfrm>
            <a:custGeom>
              <a:avLst/>
              <a:gdLst/>
              <a:ahLst/>
              <a:cxnLst/>
              <a:rect l="l" t="t" r="r" b="b"/>
              <a:pathLst>
                <a:path w="417195" h="143509">
                  <a:moveTo>
                    <a:pt x="0" y="0"/>
                  </a:moveTo>
                  <a:lnTo>
                    <a:pt x="417195" y="0"/>
                  </a:lnTo>
                </a:path>
                <a:path w="417195" h="143509">
                  <a:moveTo>
                    <a:pt x="0" y="143383"/>
                  </a:moveTo>
                  <a:lnTo>
                    <a:pt x="417195" y="143383"/>
                  </a:lnTo>
                </a:path>
              </a:pathLst>
            </a:custGeom>
            <a:ln w="56513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550021" y="2203322"/>
              <a:ext cx="1368425" cy="269875"/>
            </a:xfrm>
            <a:custGeom>
              <a:avLst/>
              <a:gdLst/>
              <a:ahLst/>
              <a:cxnLst/>
              <a:rect l="l" t="t" r="r" b="b"/>
              <a:pathLst>
                <a:path w="1368425" h="269875">
                  <a:moveTo>
                    <a:pt x="1368425" y="0"/>
                  </a:moveTo>
                  <a:lnTo>
                    <a:pt x="1334516" y="0"/>
                  </a:lnTo>
                  <a:lnTo>
                    <a:pt x="1300734" y="25400"/>
                  </a:lnTo>
                  <a:lnTo>
                    <a:pt x="1300734" y="0"/>
                  </a:lnTo>
                  <a:lnTo>
                    <a:pt x="33909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269494"/>
                  </a:lnTo>
                  <a:lnTo>
                    <a:pt x="67691" y="269494"/>
                  </a:lnTo>
                  <a:lnTo>
                    <a:pt x="67691" y="50800"/>
                  </a:lnTo>
                  <a:lnTo>
                    <a:pt x="1334516" y="50800"/>
                  </a:lnTo>
                  <a:lnTo>
                    <a:pt x="1347724" y="48768"/>
                  </a:lnTo>
                  <a:lnTo>
                    <a:pt x="1358392" y="43307"/>
                  </a:lnTo>
                  <a:lnTo>
                    <a:pt x="1365758" y="35306"/>
                  </a:lnTo>
                  <a:lnTo>
                    <a:pt x="1368425" y="25400"/>
                  </a:lnTo>
                  <a:lnTo>
                    <a:pt x="136842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82936" y="1984755"/>
              <a:ext cx="203200" cy="24396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165334" y="2093340"/>
              <a:ext cx="1367790" cy="372745"/>
            </a:xfrm>
            <a:custGeom>
              <a:avLst/>
              <a:gdLst/>
              <a:ahLst/>
              <a:cxnLst/>
              <a:rect l="l" t="t" r="r" b="b"/>
              <a:pathLst>
                <a:path w="1367790" h="372744">
                  <a:moveTo>
                    <a:pt x="1367663" y="135382"/>
                  </a:moveTo>
                  <a:lnTo>
                    <a:pt x="1364996" y="125476"/>
                  </a:lnTo>
                  <a:lnTo>
                    <a:pt x="1357757" y="117348"/>
                  </a:lnTo>
                  <a:lnTo>
                    <a:pt x="1346962" y="112014"/>
                  </a:lnTo>
                  <a:lnTo>
                    <a:pt x="1333754" y="109982"/>
                  </a:lnTo>
                  <a:lnTo>
                    <a:pt x="67691" y="109982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135382"/>
                  </a:lnTo>
                  <a:lnTo>
                    <a:pt x="2667" y="145288"/>
                  </a:lnTo>
                  <a:lnTo>
                    <a:pt x="9906" y="153289"/>
                  </a:lnTo>
                  <a:lnTo>
                    <a:pt x="20701" y="158750"/>
                  </a:lnTo>
                  <a:lnTo>
                    <a:pt x="33782" y="160782"/>
                  </a:lnTo>
                  <a:lnTo>
                    <a:pt x="1299972" y="160782"/>
                  </a:lnTo>
                  <a:lnTo>
                    <a:pt x="1299972" y="372237"/>
                  </a:lnTo>
                  <a:lnTo>
                    <a:pt x="1367663" y="372237"/>
                  </a:lnTo>
                  <a:lnTo>
                    <a:pt x="1367663" y="160782"/>
                  </a:lnTo>
                  <a:lnTo>
                    <a:pt x="1367663" y="135382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97516" y="1991741"/>
              <a:ext cx="203200" cy="1524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12976" y="3897883"/>
              <a:ext cx="3923029" cy="187325"/>
            </a:xfrm>
            <a:custGeom>
              <a:avLst/>
              <a:gdLst/>
              <a:ahLst/>
              <a:cxnLst/>
              <a:rect l="l" t="t" r="r" b="b"/>
              <a:pathLst>
                <a:path w="3923029" h="187325">
                  <a:moveTo>
                    <a:pt x="3922522" y="0"/>
                  </a:moveTo>
                  <a:lnTo>
                    <a:pt x="3888740" y="0"/>
                  </a:lnTo>
                  <a:lnTo>
                    <a:pt x="3854831" y="25400"/>
                  </a:lnTo>
                  <a:lnTo>
                    <a:pt x="3854831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186944"/>
                  </a:lnTo>
                  <a:lnTo>
                    <a:pt x="67691" y="186944"/>
                  </a:lnTo>
                  <a:lnTo>
                    <a:pt x="67691" y="50800"/>
                  </a:lnTo>
                  <a:lnTo>
                    <a:pt x="3888740" y="50800"/>
                  </a:lnTo>
                  <a:lnTo>
                    <a:pt x="3901821" y="48768"/>
                  </a:lnTo>
                  <a:lnTo>
                    <a:pt x="3912616" y="43307"/>
                  </a:lnTo>
                  <a:lnTo>
                    <a:pt x="3919855" y="35306"/>
                  </a:lnTo>
                  <a:lnTo>
                    <a:pt x="3922522" y="25400"/>
                  </a:lnTo>
                  <a:lnTo>
                    <a:pt x="39225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1" name="object 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00116" y="3590163"/>
              <a:ext cx="203073" cy="33312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52958" y="2096988"/>
            <a:ext cx="312610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200" i="1" spc="-13" dirty="0">
                <a:latin typeface="Times New Roman"/>
                <a:cs typeface="Times New Roman"/>
              </a:rPr>
              <a:t>(без</a:t>
            </a:r>
            <a:r>
              <a:rPr sz="1200" i="1" spc="-8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"двойного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счета"</a:t>
            </a:r>
            <a:r>
              <a:rPr sz="1200" i="1" spc="13" dirty="0">
                <a:latin typeface="Times New Roman"/>
                <a:cs typeface="Times New Roman"/>
              </a:rPr>
              <a:t> </a:t>
            </a:r>
            <a:r>
              <a:rPr sz="1200" i="1" spc="-17" dirty="0">
                <a:latin typeface="Times New Roman"/>
                <a:cs typeface="Times New Roman"/>
              </a:rPr>
              <a:t>межбюджетных</a:t>
            </a:r>
            <a:r>
              <a:rPr sz="1200" i="1" spc="-13" dirty="0">
                <a:latin typeface="Times New Roman"/>
                <a:cs typeface="Times New Roman"/>
              </a:rPr>
              <a:t> трансфертов)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823912"/>
              </p:ext>
            </p:extLst>
          </p:nvPr>
        </p:nvGraphicFramePr>
        <p:xfrm>
          <a:off x="1187624" y="404664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6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«Национальная экономика»</a:t>
            </a:r>
            <a:r>
              <a:rPr lang="ru-RU" dirty="0">
                <a:latin typeface="Times New Roman"/>
                <a:ea typeface="Times New Roman"/>
              </a:rPr>
              <a:t> профинансированы мероприятия в областях сельского хозяйств, транспорта и других вопросов в области национальной экономики на общую сумму 10484,2 тыс. рублей, исполнение к годовому бюджетному назначению составило 93.5 %. Средства тратились по следующим подразделам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indent="342900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«Сельское хозяйство и рыболовство</a:t>
            </a:r>
            <a:r>
              <a:rPr lang="ru-RU" dirty="0">
                <a:latin typeface="Times New Roman"/>
                <a:ea typeface="Times New Roman"/>
              </a:rPr>
              <a:t>» исполнены в сумме 7375,2 тыс. рублей, или 100 % предусмотренных обязательствами.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Основные направления использования: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субсидии КФХ, ЛПХ и ИП на возмещение затрат на приобретение молодняка сельхоз животных и птицы, на возмещение затрат по реализации мяса, молока, на оплату услуг по искусствен-ному осеменению животных, строительство теплиц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сумме 2000,0 тыс. рублей; организация и проведение совещаний, выставок, ярмарок, смотров-конкурсов, в том числе с премированием победителей в сумме 120,0 тыс. рублей, </a:t>
            </a:r>
            <a:r>
              <a:rPr lang="ru-RU" dirty="0">
                <a:latin typeface="Times New Roman"/>
                <a:ea typeface="Times New Roman"/>
              </a:rPr>
              <a:t>содержа-</a:t>
            </a:r>
            <a:r>
              <a:rPr lang="ru-RU" dirty="0" err="1">
                <a:latin typeface="Times New Roman"/>
                <a:ea typeface="Times New Roman"/>
              </a:rPr>
              <a:t>ние</a:t>
            </a:r>
            <a:r>
              <a:rPr lang="ru-RU" dirty="0">
                <a:latin typeface="Times New Roman"/>
                <a:ea typeface="Times New Roman"/>
              </a:rPr>
              <a:t> МБУ «ЦРСХ ПП» исполнено в сумме 4885,9 тыс. рублей, 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369,3 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246" y="1052736"/>
            <a:ext cx="77048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  </a:t>
            </a:r>
            <a:r>
              <a:rPr lang="ru-RU" b="1" dirty="0">
                <a:latin typeface="Times New Roman"/>
                <a:ea typeface="Times New Roman"/>
              </a:rPr>
              <a:t>«Дорожное хозяйство (дорожные фонды)» </a:t>
            </a:r>
            <a:r>
              <a:rPr lang="ru-RU" dirty="0">
                <a:latin typeface="Times New Roman"/>
                <a:ea typeface="Times New Roman"/>
              </a:rPr>
              <a:t>исполнены в сумме 1154,4 тыс. рублей или 100% к уточненным плановым назначениям и направлены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 рамках муниципальной программы </a:t>
            </a:r>
            <a:r>
              <a:rPr lang="ru-RU" dirty="0" smtClean="0">
                <a:latin typeface="Times New Roman"/>
                <a:ea typeface="Times New Roman"/>
              </a:rPr>
              <a:t>муниципального </a:t>
            </a:r>
            <a:r>
              <a:rPr lang="ru-RU" dirty="0">
                <a:latin typeface="Times New Roman"/>
                <a:ea typeface="Times New Roman"/>
              </a:rPr>
              <a:t>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 «Комплексное и устойчивое развитие муниципального образования в сфере строительства, транспорта и дорожного хозяйства» на ремонт и содержание автомобильных дорог местного значения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район;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endParaRPr lang="ru-RU" b="1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                              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          </a:t>
            </a:r>
            <a:r>
              <a:rPr lang="ru-RU" b="1" dirty="0">
                <a:latin typeface="Times New Roman"/>
                <a:ea typeface="Times New Roman"/>
              </a:rPr>
              <a:t>«Другие вопросы в области национальной экономики», </a:t>
            </a:r>
            <a:r>
              <a:rPr lang="ru-RU" dirty="0">
                <a:latin typeface="Times New Roman"/>
                <a:ea typeface="Times New Roman"/>
              </a:rPr>
              <a:t>по данному подразделу расходы бюджета </a:t>
            </a:r>
            <a:r>
              <a:rPr lang="ru-RU" dirty="0" smtClean="0">
                <a:latin typeface="Times New Roman"/>
                <a:ea typeface="Times New Roman"/>
              </a:rPr>
              <a:t>составили </a:t>
            </a:r>
            <a:r>
              <a:rPr lang="ru-RU" dirty="0">
                <a:latin typeface="Times New Roman"/>
                <a:ea typeface="Times New Roman"/>
              </a:rPr>
              <a:t>1237,8 тыс. рублей. Расходы местного бюджета в сумме 245,0 тыс. рублей направлены на поддержку малого и среднего предпринимательства в муниципальном образовании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 и 992,8 тыс. рублей на реализацию муниципальной целевой  программы муниципального образования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 «Комплексное и устойчивое развитие муниципального образования в сфере архитектуры и градостроительства на 2020-2024 годы».</a:t>
            </a:r>
            <a:r>
              <a:rPr lang="ru-RU" b="1" dirty="0">
                <a:latin typeface="Times New Roman"/>
                <a:ea typeface="Times New Roman"/>
              </a:rPr>
              <a:t>	</a:t>
            </a:r>
            <a:endParaRPr lang="ru-RU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70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897" y="1392163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b="1" dirty="0">
                <a:latin typeface="Times New Roman"/>
                <a:ea typeface="Times New Roman"/>
              </a:rPr>
              <a:t>«Средства массовой информации»</a:t>
            </a:r>
            <a:r>
              <a:rPr lang="ru-RU" dirty="0">
                <a:latin typeface="Times New Roman"/>
                <a:ea typeface="Times New Roman"/>
              </a:rPr>
              <a:t> исполнение расходов составило в сумме 2481,5 тыс. рублей, или 100% к уточненному бюджету на 2022 год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Средства направлялись на информирование населения муниципального образования о деятельности исполнительных и представительных органов государственной власти и местного самоуправления в электронных средствах массовой информации; доведение до сведения населения района оперативной и достоверной информации о важнейших общественно-политических, социально-культурных событиях в муниципальном образовании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район, Совета и главы муниципального образования  </a:t>
            </a:r>
            <a:r>
              <a:rPr lang="ru-RU" dirty="0" err="1">
                <a:latin typeface="Times New Roman"/>
                <a:ea typeface="Times New Roman"/>
              </a:rPr>
              <a:t>Брюховецкий</a:t>
            </a:r>
            <a:r>
              <a:rPr lang="ru-RU" dirty="0">
                <a:latin typeface="Times New Roman"/>
                <a:ea typeface="Times New Roman"/>
              </a:rPr>
              <a:t> район, состоянии экономики и других сфер общественной жизни района, вопросам прав, свобод и обязанностей граждан, их безопасности и другим вопросам.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3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73" y="4702862"/>
            <a:ext cx="4405313" cy="901562"/>
            <a:chOff x="219430" y="4707217"/>
            <a:chExt cx="5873750" cy="90239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30" y="4707217"/>
              <a:ext cx="5873750" cy="7286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46" y="5409920"/>
              <a:ext cx="3545331" cy="19969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97933" y="5421308"/>
            <a:ext cx="2539841" cy="81205"/>
          </a:xfrm>
          <a:custGeom>
            <a:avLst/>
            <a:gdLst/>
            <a:ahLst/>
            <a:cxnLst/>
            <a:rect l="l" t="t" r="r" b="b"/>
            <a:pathLst>
              <a:path w="3386454" h="81279">
                <a:moveTo>
                  <a:pt x="3385947" y="0"/>
                </a:moveTo>
                <a:lnTo>
                  <a:pt x="0" y="0"/>
                </a:lnTo>
                <a:lnTo>
                  <a:pt x="1693037" y="81153"/>
                </a:lnTo>
                <a:lnTo>
                  <a:pt x="3385947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00" y="4743998"/>
            <a:ext cx="4042601" cy="6015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92" y="4900456"/>
            <a:ext cx="31331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ВНУ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4" dirty="0">
                <a:latin typeface="Times New Roman"/>
                <a:cs typeface="Times New Roman"/>
              </a:rPr>
              <a:t>РЕНН</a:t>
            </a:r>
            <a:r>
              <a:rPr sz="1600" b="1" spc="-13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10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0780" y="4733314"/>
            <a:ext cx="4358164" cy="868511"/>
            <a:chOff x="6294373" y="4737696"/>
            <a:chExt cx="5810885" cy="8693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373" y="4737696"/>
              <a:ext cx="5810758" cy="702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0327" y="5409920"/>
              <a:ext cx="3675379" cy="1966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29956" y="5430011"/>
              <a:ext cx="3516629" cy="77470"/>
            </a:xfrm>
            <a:custGeom>
              <a:avLst/>
              <a:gdLst/>
              <a:ahLst/>
              <a:cxnLst/>
              <a:rect l="l" t="t" r="r" b="b"/>
              <a:pathLst>
                <a:path w="3516629" h="77470">
                  <a:moveTo>
                    <a:pt x="3516122" y="0"/>
                  </a:moveTo>
                  <a:lnTo>
                    <a:pt x="0" y="0"/>
                  </a:lnTo>
                  <a:lnTo>
                    <a:pt x="1758061" y="77470"/>
                  </a:lnTo>
                  <a:lnTo>
                    <a:pt x="3516122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958" y="4806314"/>
              <a:ext cx="5516118" cy="5807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771293" y="4947276"/>
            <a:ext cx="30469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Ш</a:t>
            </a:r>
            <a:r>
              <a:rPr sz="1600" b="1" spc="-17" dirty="0">
                <a:latin typeface="Times New Roman"/>
                <a:cs typeface="Times New Roman"/>
              </a:rPr>
              <a:t>НИ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23244" y="5554172"/>
            <a:ext cx="4519613" cy="1221879"/>
            <a:chOff x="6164326" y="5559315"/>
            <a:chExt cx="6026150" cy="12230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470" y="5559315"/>
              <a:ext cx="5703062" cy="1222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4326" y="5646191"/>
              <a:ext cx="6026149" cy="10197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20329" y="5645561"/>
            <a:ext cx="4050783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27760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привлекаемые</a:t>
            </a:r>
            <a:r>
              <a:rPr spc="-1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36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покрытия</a:t>
            </a:r>
            <a:r>
              <a:rPr spc="-8" dirty="0">
                <a:latin typeface="Times New Roman"/>
                <a:cs typeface="Times New Roman"/>
              </a:rPr>
              <a:t> дефицита,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иностранной</a:t>
            </a:r>
            <a:r>
              <a:rPr spc="-76" dirty="0">
                <a:latin typeface="Times New Roman"/>
                <a:cs typeface="Times New Roman"/>
              </a:rPr>
              <a:t> </a:t>
            </a:r>
            <a:r>
              <a:rPr spc="-21" dirty="0">
                <a:latin typeface="Times New Roman"/>
                <a:cs typeface="Times New Roman"/>
              </a:rPr>
              <a:t>валюте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620" y="5570926"/>
            <a:ext cx="4443413" cy="1221879"/>
            <a:chOff x="223494" y="5576084"/>
            <a:chExt cx="5924550" cy="12230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81" y="5576084"/>
              <a:ext cx="5735574" cy="12225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494" y="5662968"/>
              <a:ext cx="5924550" cy="10197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4690" y="5634294"/>
            <a:ext cx="3973812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18696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 </a:t>
            </a:r>
            <a:r>
              <a:rPr spc="-13" dirty="0">
                <a:latin typeface="Times New Roman"/>
                <a:cs typeface="Times New Roman"/>
              </a:rPr>
              <a:t>привлекаемые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покрытия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российских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рублях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284" y="120361"/>
            <a:ext cx="8287988" cy="7827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06792" y="229302"/>
            <a:ext cx="7695437" cy="512961"/>
          </a:xfrm>
          <a:prstGeom prst="rect">
            <a:avLst/>
          </a:prstGeom>
          <a:solidFill>
            <a:srgbClr val="FFFFFF"/>
          </a:solidFill>
          <a:ln w="9525">
            <a:solidFill>
              <a:srgbClr val="BDBD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4"/>
              </a:lnSpc>
            </a:pPr>
            <a:r>
              <a:rPr b="1" spc="-29" dirty="0">
                <a:latin typeface="Times New Roman"/>
                <a:cs typeface="Times New Roman"/>
              </a:rPr>
              <a:t>Источники</a:t>
            </a:r>
            <a:r>
              <a:rPr b="1" spc="13" dirty="0">
                <a:latin typeface="Times New Roman"/>
                <a:cs typeface="Times New Roman"/>
              </a:rPr>
              <a:t> </a:t>
            </a:r>
            <a:r>
              <a:rPr b="1" spc="-13" dirty="0">
                <a:latin typeface="Times New Roman"/>
                <a:cs typeface="Times New Roman"/>
              </a:rPr>
              <a:t>покрытия</a:t>
            </a:r>
            <a:r>
              <a:rPr b="1" spc="17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дефицита </a:t>
            </a:r>
            <a:r>
              <a:rPr b="1" spc="-34" dirty="0">
                <a:latin typeface="Times New Roman"/>
                <a:cs typeface="Times New Roman"/>
              </a:rPr>
              <a:t>бюджета</a:t>
            </a:r>
            <a:r>
              <a:rPr b="1" spc="16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–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08"/>
              </a:lnSpc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привлекаемые</a:t>
            </a:r>
            <a:r>
              <a:rPr spc="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-8" dirty="0">
                <a:latin typeface="Times New Roman"/>
                <a:cs typeface="Times New Roman"/>
              </a:rPr>
              <a:t> покрытия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55" y="863486"/>
            <a:ext cx="8760619" cy="2207121"/>
            <a:chOff x="337273" y="864285"/>
            <a:chExt cx="11680825" cy="220916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8677" y="864285"/>
              <a:ext cx="2206498" cy="3582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629" y="1131023"/>
              <a:ext cx="1450721" cy="153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6788" y="1179791"/>
              <a:ext cx="1432433" cy="1402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7528" y="1194561"/>
              <a:ext cx="1290320" cy="34290"/>
            </a:xfrm>
            <a:custGeom>
              <a:avLst/>
              <a:gdLst/>
              <a:ahLst/>
              <a:cxnLst/>
              <a:rect l="l" t="t" r="r" b="b"/>
              <a:pathLst>
                <a:path w="1290320" h="34290">
                  <a:moveTo>
                    <a:pt x="1289939" y="0"/>
                  </a:moveTo>
                  <a:lnTo>
                    <a:pt x="0" y="0"/>
                  </a:lnTo>
                  <a:lnTo>
                    <a:pt x="644906" y="34036"/>
                  </a:lnTo>
                  <a:lnTo>
                    <a:pt x="12899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5733" y="874953"/>
              <a:ext cx="2137410" cy="309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11493601" y="0"/>
                  </a:moveTo>
                  <a:lnTo>
                    <a:pt x="95123" y="0"/>
                  </a:lnTo>
                  <a:lnTo>
                    <a:pt x="58102" y="5587"/>
                  </a:lnTo>
                  <a:lnTo>
                    <a:pt x="27863" y="20955"/>
                  </a:lnTo>
                  <a:lnTo>
                    <a:pt x="7480" y="43561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7480" y="384556"/>
                  </a:lnTo>
                  <a:lnTo>
                    <a:pt x="27863" y="407289"/>
                  </a:lnTo>
                  <a:lnTo>
                    <a:pt x="58102" y="422656"/>
                  </a:lnTo>
                  <a:lnTo>
                    <a:pt x="95123" y="428244"/>
                  </a:lnTo>
                  <a:lnTo>
                    <a:pt x="11493601" y="428244"/>
                  </a:lnTo>
                  <a:lnTo>
                    <a:pt x="11530558" y="422656"/>
                  </a:lnTo>
                  <a:lnTo>
                    <a:pt x="11560784" y="407289"/>
                  </a:lnTo>
                  <a:lnTo>
                    <a:pt x="11581104" y="384556"/>
                  </a:lnTo>
                  <a:lnTo>
                    <a:pt x="11588597" y="356870"/>
                  </a:lnTo>
                  <a:lnTo>
                    <a:pt x="11588597" y="71374"/>
                  </a:lnTo>
                  <a:lnTo>
                    <a:pt x="11581104" y="43561"/>
                  </a:lnTo>
                  <a:lnTo>
                    <a:pt x="11560784" y="20955"/>
                  </a:lnTo>
                  <a:lnTo>
                    <a:pt x="11530558" y="5587"/>
                  </a:lnTo>
                  <a:lnTo>
                    <a:pt x="114936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0" y="71374"/>
                  </a:moveTo>
                  <a:lnTo>
                    <a:pt x="7480" y="43561"/>
                  </a:lnTo>
                  <a:lnTo>
                    <a:pt x="27863" y="20955"/>
                  </a:lnTo>
                  <a:lnTo>
                    <a:pt x="58102" y="5587"/>
                  </a:lnTo>
                  <a:lnTo>
                    <a:pt x="95123" y="0"/>
                  </a:lnTo>
                  <a:lnTo>
                    <a:pt x="11493601" y="0"/>
                  </a:lnTo>
                  <a:lnTo>
                    <a:pt x="11530558" y="5587"/>
                  </a:lnTo>
                  <a:lnTo>
                    <a:pt x="11560784" y="20955"/>
                  </a:lnTo>
                  <a:lnTo>
                    <a:pt x="11581104" y="43561"/>
                  </a:lnTo>
                  <a:lnTo>
                    <a:pt x="11588597" y="71374"/>
                  </a:lnTo>
                  <a:lnTo>
                    <a:pt x="11588597" y="356870"/>
                  </a:lnTo>
                  <a:lnTo>
                    <a:pt x="11581104" y="384556"/>
                  </a:lnTo>
                  <a:lnTo>
                    <a:pt x="11560784" y="407289"/>
                  </a:lnTo>
                  <a:lnTo>
                    <a:pt x="11530558" y="422656"/>
                  </a:lnTo>
                  <a:lnTo>
                    <a:pt x="11493601" y="428244"/>
                  </a:lnTo>
                  <a:lnTo>
                    <a:pt x="95123" y="428244"/>
                  </a:lnTo>
                  <a:lnTo>
                    <a:pt x="58102" y="422656"/>
                  </a:lnTo>
                  <a:lnTo>
                    <a:pt x="27863" y="407289"/>
                  </a:lnTo>
                  <a:lnTo>
                    <a:pt x="7480" y="384556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047" y="1220342"/>
              <a:ext cx="11354435" cy="334645"/>
            </a:xfrm>
            <a:custGeom>
              <a:avLst/>
              <a:gdLst/>
              <a:ahLst/>
              <a:cxnLst/>
              <a:rect l="l" t="t" r="r" b="b"/>
              <a:pathLst>
                <a:path w="11354435" h="334644">
                  <a:moveTo>
                    <a:pt x="11279898" y="0"/>
                  </a:moveTo>
                  <a:lnTo>
                    <a:pt x="74307" y="0"/>
                  </a:lnTo>
                  <a:lnTo>
                    <a:pt x="45389" y="4444"/>
                  </a:lnTo>
                  <a:lnTo>
                    <a:pt x="21767" y="16255"/>
                  </a:lnTo>
                  <a:lnTo>
                    <a:pt x="5842" y="34035"/>
                  </a:lnTo>
                  <a:lnTo>
                    <a:pt x="0" y="55625"/>
                  </a:lnTo>
                  <a:lnTo>
                    <a:pt x="0" y="278764"/>
                  </a:lnTo>
                  <a:lnTo>
                    <a:pt x="5842" y="300481"/>
                  </a:lnTo>
                  <a:lnTo>
                    <a:pt x="21767" y="318134"/>
                  </a:lnTo>
                  <a:lnTo>
                    <a:pt x="45389" y="330072"/>
                  </a:lnTo>
                  <a:lnTo>
                    <a:pt x="74307" y="334517"/>
                  </a:lnTo>
                  <a:lnTo>
                    <a:pt x="11279898" y="334517"/>
                  </a:lnTo>
                  <a:lnTo>
                    <a:pt x="11308854" y="330072"/>
                  </a:lnTo>
                  <a:lnTo>
                    <a:pt x="11332476" y="318134"/>
                  </a:lnTo>
                  <a:lnTo>
                    <a:pt x="11348478" y="300481"/>
                  </a:lnTo>
                  <a:lnTo>
                    <a:pt x="11354320" y="278764"/>
                  </a:lnTo>
                  <a:lnTo>
                    <a:pt x="11354320" y="55625"/>
                  </a:lnTo>
                  <a:lnTo>
                    <a:pt x="11348478" y="34035"/>
                  </a:lnTo>
                  <a:lnTo>
                    <a:pt x="11332476" y="16255"/>
                  </a:lnTo>
                  <a:lnTo>
                    <a:pt x="11308854" y="4444"/>
                  </a:lnTo>
                  <a:lnTo>
                    <a:pt x="11279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7273" y="2586875"/>
              <a:ext cx="11680444" cy="4862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299" y="2705671"/>
              <a:ext cx="11162411" cy="2682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92357" y="760362"/>
            <a:ext cx="7614409" cy="760671"/>
          </a:xfrm>
          <a:prstGeom prst="rect">
            <a:avLst/>
          </a:prstGeom>
        </p:spPr>
        <p:txBody>
          <a:bodyPr vert="horz" wrap="square" lIns="0" tIns="138634" rIns="0" bIns="0" rtlCol="0">
            <a:spAutoFit/>
          </a:bodyPr>
          <a:lstStyle/>
          <a:p>
            <a:pPr algn="ctr"/>
            <a:r>
              <a:rPr sz="1600" spc="-4" dirty="0" smtClean="0">
                <a:latin typeface="Times New Roman"/>
                <a:cs typeface="Times New Roman"/>
              </a:rPr>
              <a:t>в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-38" dirty="0" smtClean="0">
                <a:latin typeface="Times New Roman"/>
                <a:cs typeface="Times New Roman"/>
              </a:rPr>
              <a:t>т</a:t>
            </a:r>
            <a:r>
              <a:rPr sz="1600" spc="-46" dirty="0" smtClean="0">
                <a:latin typeface="Times New Roman"/>
                <a:cs typeface="Times New Roman"/>
              </a:rPr>
              <a:t>о</a:t>
            </a: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spc="-13" dirty="0" smtClean="0">
                <a:latin typeface="Times New Roman"/>
                <a:cs typeface="Times New Roman"/>
              </a:rPr>
              <a:t>ч</a:t>
            </a:r>
            <a:r>
              <a:rPr sz="1600" spc="-8" dirty="0" smtClean="0">
                <a:latin typeface="Times New Roman"/>
                <a:cs typeface="Times New Roman"/>
              </a:rPr>
              <a:t>ис</a:t>
            </a:r>
            <a:r>
              <a:rPr sz="1600" spc="-4" dirty="0" smtClean="0">
                <a:latin typeface="Times New Roman"/>
                <a:cs typeface="Times New Roman"/>
              </a:rPr>
              <a:t>ле</a:t>
            </a:r>
            <a:endParaRPr sz="1600" dirty="0" smtClean="0">
              <a:latin typeface="Times New Roman"/>
              <a:cs typeface="Times New Roman"/>
            </a:endParaRPr>
          </a:p>
          <a:p>
            <a:pPr marL="10664">
              <a:spcBef>
                <a:spcPts val="1008"/>
              </a:spcBef>
            </a:pPr>
            <a:r>
              <a:rPr sz="1600" spc="-13" dirty="0" smtClean="0">
                <a:latin typeface="Times New Roman"/>
                <a:cs typeface="Times New Roman"/>
              </a:rPr>
              <a:t>разница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между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полученными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(поступившими)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погашенными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средствами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1731" y="1586881"/>
            <a:ext cx="8617268" cy="1981270"/>
            <a:chOff x="388975" y="1588350"/>
            <a:chExt cx="11489690" cy="198310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617" y="1588350"/>
              <a:ext cx="1718818" cy="1905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79550" y="161963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60" h="67944">
                  <a:moveTo>
                    <a:pt x="1559001" y="0"/>
                  </a:moveTo>
                  <a:lnTo>
                    <a:pt x="0" y="0"/>
                  </a:lnTo>
                  <a:lnTo>
                    <a:pt x="779475" y="67437"/>
                  </a:lnTo>
                  <a:lnTo>
                    <a:pt x="15590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6564" y="1600542"/>
              <a:ext cx="1718817" cy="1905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75558" y="1631695"/>
              <a:ext cx="1559560" cy="67310"/>
            </a:xfrm>
            <a:custGeom>
              <a:avLst/>
              <a:gdLst/>
              <a:ahLst/>
              <a:cxnLst/>
              <a:rect l="l" t="t" r="r" b="b"/>
              <a:pathLst>
                <a:path w="1559560" h="67310">
                  <a:moveTo>
                    <a:pt x="1559178" y="0"/>
                  </a:moveTo>
                  <a:lnTo>
                    <a:pt x="0" y="0"/>
                  </a:lnTo>
                  <a:lnTo>
                    <a:pt x="779526" y="67310"/>
                  </a:lnTo>
                  <a:lnTo>
                    <a:pt x="15591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0438" y="1603590"/>
              <a:ext cx="1718818" cy="18901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39559" y="163360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59" h="67944">
                  <a:moveTo>
                    <a:pt x="1559179" y="0"/>
                  </a:moveTo>
                  <a:lnTo>
                    <a:pt x="0" y="0"/>
                  </a:lnTo>
                  <a:lnTo>
                    <a:pt x="779526" y="67437"/>
                  </a:lnTo>
                  <a:lnTo>
                    <a:pt x="155917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90202" y="1606638"/>
              <a:ext cx="1718818" cy="1890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325" y="1636902"/>
              <a:ext cx="11476990" cy="1927860"/>
            </a:xfrm>
            <a:custGeom>
              <a:avLst/>
              <a:gdLst/>
              <a:ahLst/>
              <a:cxnLst/>
              <a:rect l="l" t="t" r="r" b="b"/>
              <a:pathLst>
                <a:path w="11476990" h="1927860">
                  <a:moveTo>
                    <a:pt x="10734319" y="0"/>
                  </a:moveTo>
                  <a:lnTo>
                    <a:pt x="9175394" y="0"/>
                  </a:lnTo>
                  <a:lnTo>
                    <a:pt x="9954793" y="67437"/>
                  </a:lnTo>
                  <a:lnTo>
                    <a:pt x="10734319" y="0"/>
                  </a:lnTo>
                  <a:close/>
                </a:path>
                <a:path w="11476990" h="1927860">
                  <a:moveTo>
                    <a:pt x="11476380" y="1546733"/>
                  </a:moveTo>
                  <a:lnTo>
                    <a:pt x="11468506" y="1517015"/>
                  </a:lnTo>
                  <a:lnTo>
                    <a:pt x="11446662" y="1492885"/>
                  </a:lnTo>
                  <a:lnTo>
                    <a:pt x="11414404" y="1476502"/>
                  </a:lnTo>
                  <a:lnTo>
                    <a:pt x="11374907" y="1470533"/>
                  </a:lnTo>
                  <a:lnTo>
                    <a:pt x="101587" y="1470533"/>
                  </a:lnTo>
                  <a:lnTo>
                    <a:pt x="62039" y="1476502"/>
                  </a:lnTo>
                  <a:lnTo>
                    <a:pt x="29756" y="1492885"/>
                  </a:lnTo>
                  <a:lnTo>
                    <a:pt x="7975" y="1517015"/>
                  </a:lnTo>
                  <a:lnTo>
                    <a:pt x="0" y="1546733"/>
                  </a:lnTo>
                  <a:lnTo>
                    <a:pt x="0" y="1851533"/>
                  </a:lnTo>
                  <a:lnTo>
                    <a:pt x="7975" y="1881251"/>
                  </a:lnTo>
                  <a:lnTo>
                    <a:pt x="29756" y="1905508"/>
                  </a:lnTo>
                  <a:lnTo>
                    <a:pt x="62039" y="1921764"/>
                  </a:lnTo>
                  <a:lnTo>
                    <a:pt x="101587" y="1927733"/>
                  </a:lnTo>
                  <a:lnTo>
                    <a:pt x="11374907" y="1927733"/>
                  </a:lnTo>
                  <a:lnTo>
                    <a:pt x="11414404" y="1921764"/>
                  </a:lnTo>
                  <a:lnTo>
                    <a:pt x="11446662" y="1905508"/>
                  </a:lnTo>
                  <a:lnTo>
                    <a:pt x="11468506" y="1881251"/>
                  </a:lnTo>
                  <a:lnTo>
                    <a:pt x="11476380" y="1851533"/>
                  </a:lnTo>
                  <a:lnTo>
                    <a:pt x="11476380" y="154673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325" y="3107435"/>
              <a:ext cx="11476990" cy="457200"/>
            </a:xfrm>
            <a:custGeom>
              <a:avLst/>
              <a:gdLst/>
              <a:ahLst/>
              <a:cxnLst/>
              <a:rect l="l" t="t" r="r" b="b"/>
              <a:pathLst>
                <a:path w="11476990" h="457200">
                  <a:moveTo>
                    <a:pt x="0" y="76200"/>
                  </a:moveTo>
                  <a:lnTo>
                    <a:pt x="7975" y="46482"/>
                  </a:lnTo>
                  <a:lnTo>
                    <a:pt x="29756" y="22351"/>
                  </a:lnTo>
                  <a:lnTo>
                    <a:pt x="62039" y="5968"/>
                  </a:lnTo>
                  <a:lnTo>
                    <a:pt x="101587" y="0"/>
                  </a:lnTo>
                  <a:lnTo>
                    <a:pt x="11374907" y="0"/>
                  </a:lnTo>
                  <a:lnTo>
                    <a:pt x="11414404" y="5968"/>
                  </a:lnTo>
                  <a:lnTo>
                    <a:pt x="11446662" y="22351"/>
                  </a:lnTo>
                  <a:lnTo>
                    <a:pt x="11468506" y="46482"/>
                  </a:lnTo>
                  <a:lnTo>
                    <a:pt x="11476380" y="76200"/>
                  </a:lnTo>
                  <a:lnTo>
                    <a:pt x="11476380" y="381000"/>
                  </a:lnTo>
                  <a:lnTo>
                    <a:pt x="11468506" y="410717"/>
                  </a:lnTo>
                  <a:lnTo>
                    <a:pt x="11446662" y="434975"/>
                  </a:lnTo>
                  <a:lnTo>
                    <a:pt x="11414404" y="451230"/>
                  </a:lnTo>
                  <a:lnTo>
                    <a:pt x="11374907" y="457200"/>
                  </a:lnTo>
                  <a:lnTo>
                    <a:pt x="101587" y="457200"/>
                  </a:lnTo>
                  <a:lnTo>
                    <a:pt x="62039" y="451230"/>
                  </a:lnTo>
                  <a:lnTo>
                    <a:pt x="29756" y="434975"/>
                  </a:lnTo>
                  <a:lnTo>
                    <a:pt x="7975" y="410717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2919" y="3156711"/>
              <a:ext cx="11258550" cy="357505"/>
            </a:xfrm>
            <a:custGeom>
              <a:avLst/>
              <a:gdLst/>
              <a:ahLst/>
              <a:cxnLst/>
              <a:rect l="l" t="t" r="r" b="b"/>
              <a:pathLst>
                <a:path w="11258550" h="357504">
                  <a:moveTo>
                    <a:pt x="11178832" y="0"/>
                  </a:moveTo>
                  <a:lnTo>
                    <a:pt x="79375" y="0"/>
                  </a:lnTo>
                  <a:lnTo>
                    <a:pt x="48475" y="4699"/>
                  </a:lnTo>
                  <a:lnTo>
                    <a:pt x="23253" y="17399"/>
                  </a:lnTo>
                  <a:lnTo>
                    <a:pt x="6235" y="36322"/>
                  </a:lnTo>
                  <a:lnTo>
                    <a:pt x="0" y="59436"/>
                  </a:lnTo>
                  <a:lnTo>
                    <a:pt x="0" y="297561"/>
                  </a:lnTo>
                  <a:lnTo>
                    <a:pt x="6235" y="320801"/>
                  </a:lnTo>
                  <a:lnTo>
                    <a:pt x="23253" y="339725"/>
                  </a:lnTo>
                  <a:lnTo>
                    <a:pt x="48475" y="352551"/>
                  </a:lnTo>
                  <a:lnTo>
                    <a:pt x="79375" y="357124"/>
                  </a:lnTo>
                  <a:lnTo>
                    <a:pt x="11178832" y="357124"/>
                  </a:lnTo>
                  <a:lnTo>
                    <a:pt x="11209693" y="352551"/>
                  </a:lnTo>
                  <a:lnTo>
                    <a:pt x="11234966" y="339725"/>
                  </a:lnTo>
                  <a:lnTo>
                    <a:pt x="11251984" y="320801"/>
                  </a:lnTo>
                  <a:lnTo>
                    <a:pt x="11258207" y="297561"/>
                  </a:lnTo>
                  <a:lnTo>
                    <a:pt x="11258207" y="59436"/>
                  </a:lnTo>
                  <a:lnTo>
                    <a:pt x="11251984" y="36322"/>
                  </a:lnTo>
                  <a:lnTo>
                    <a:pt x="11234966" y="17399"/>
                  </a:lnTo>
                  <a:lnTo>
                    <a:pt x="11209693" y="4699"/>
                  </a:lnTo>
                  <a:lnTo>
                    <a:pt x="1117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6369" y="2598426"/>
            <a:ext cx="8073503" cy="839671"/>
          </a:xfrm>
          <a:prstGeom prst="rect">
            <a:avLst/>
          </a:prstGeom>
        </p:spPr>
        <p:txBody>
          <a:bodyPr vert="horz" wrap="square" lIns="0" tIns="127970" rIns="0" bIns="0" rtlCol="0">
            <a:spAutoFit/>
          </a:bodyPr>
          <a:lstStyle/>
          <a:p>
            <a:pPr marL="1600" algn="ctr">
              <a:spcBef>
                <a:spcPts val="1008"/>
              </a:spcBef>
            </a:pPr>
            <a:r>
              <a:rPr sz="1700" spc="-17" dirty="0">
                <a:latin typeface="Times New Roman"/>
                <a:cs typeface="Times New Roman"/>
              </a:rPr>
              <a:t>изменение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остатков</a:t>
            </a:r>
            <a:r>
              <a:rPr sz="1700" spc="-38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-2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на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21" dirty="0">
                <a:latin typeface="Times New Roman"/>
                <a:cs typeface="Times New Roman"/>
              </a:rPr>
              <a:t>счетах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учету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spc="-29" dirty="0">
                <a:latin typeface="Times New Roman"/>
                <a:cs typeface="Times New Roman"/>
              </a:rPr>
              <a:t>бюджета</a:t>
            </a:r>
            <a:endParaRPr sz="1700" dirty="0">
              <a:latin typeface="Times New Roman"/>
              <a:cs typeface="Times New Roman"/>
            </a:endParaRPr>
          </a:p>
          <a:p>
            <a:pPr algn="ctr">
              <a:spcBef>
                <a:spcPts val="1104"/>
              </a:spcBef>
            </a:pPr>
            <a:r>
              <a:rPr sz="2000" spc="-13" dirty="0">
                <a:latin typeface="Times New Roman"/>
                <a:cs typeface="Times New Roman"/>
              </a:rPr>
              <a:t>иные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spc="-21" dirty="0">
                <a:latin typeface="Times New Roman"/>
                <a:cs typeface="Times New Roman"/>
              </a:rPr>
              <a:t>источники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внутреннего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финансирования</a:t>
            </a:r>
            <a:r>
              <a:rPr sz="2000" spc="21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дефицита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5523" y="3553053"/>
            <a:ext cx="8327708" cy="1122910"/>
            <a:chOff x="300697" y="3556343"/>
            <a:chExt cx="11103610" cy="1123950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3485" y="3556343"/>
              <a:ext cx="1450721" cy="1920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4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67" y="0"/>
                  </a:moveTo>
                  <a:lnTo>
                    <a:pt x="0" y="0"/>
                  </a:lnTo>
                  <a:lnTo>
                    <a:pt x="645007" y="72009"/>
                  </a:lnTo>
                  <a:lnTo>
                    <a:pt x="129016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3235" y="3567011"/>
              <a:ext cx="1450721" cy="1920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872991" y="359321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3" y="0"/>
                  </a:moveTo>
                  <a:lnTo>
                    <a:pt x="0" y="0"/>
                  </a:lnTo>
                  <a:lnTo>
                    <a:pt x="645033" y="72008"/>
                  </a:lnTo>
                  <a:lnTo>
                    <a:pt x="12901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9943" y="3556343"/>
              <a:ext cx="1448689" cy="1920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89064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89938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8993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3497" y="3556343"/>
              <a:ext cx="1450594" cy="19206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3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2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901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57" y="3705758"/>
              <a:ext cx="2728595" cy="9740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697" y="3701072"/>
              <a:ext cx="2893187" cy="90699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55286" y="3831058"/>
            <a:ext cx="1677253" cy="700479"/>
          </a:xfrm>
          <a:prstGeom prst="rect">
            <a:avLst/>
          </a:prstGeom>
        </p:spPr>
        <p:txBody>
          <a:bodyPr vert="horz" wrap="square" lIns="0" tIns="54387" rIns="0" bIns="0" rtlCol="0">
            <a:spAutoFit/>
          </a:bodyPr>
          <a:lstStyle/>
          <a:p>
            <a:pPr marL="237278" marR="93845" indent="66118">
              <a:lnSpc>
                <a:spcPct val="78300"/>
              </a:lnSpc>
              <a:spcBef>
                <a:spcPts val="427"/>
              </a:spcBef>
            </a:pPr>
            <a:r>
              <a:rPr sz="1300" spc="-13" dirty="0">
                <a:latin typeface="Times New Roman"/>
                <a:cs typeface="Times New Roman"/>
              </a:rPr>
              <a:t>поступления</a:t>
            </a:r>
            <a:r>
              <a:rPr sz="1300" spc="26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от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продажи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акций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092"/>
              </a:lnSpc>
            </a:pP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иных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форм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участия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507"/>
              </a:lnSpc>
            </a:pP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к</a:t>
            </a:r>
            <a:r>
              <a:rPr sz="1300" spc="-25" dirty="0">
                <a:latin typeface="Times New Roman"/>
                <a:cs typeface="Times New Roman"/>
              </a:rPr>
              <a:t>а</a:t>
            </a:r>
            <a:r>
              <a:rPr sz="1300" spc="-8" dirty="0">
                <a:latin typeface="Times New Roman"/>
                <a:cs typeface="Times New Roman"/>
              </a:rPr>
              <a:t>пи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ле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71641" y="3683944"/>
            <a:ext cx="2060258" cy="991587"/>
            <a:chOff x="3295522" y="3687355"/>
            <a:chExt cx="2747010" cy="992505"/>
          </a:xfrm>
        </p:grpSpPr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05682" y="3690518"/>
              <a:ext cx="2726563" cy="9893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5522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692932" y="3903694"/>
            <a:ext cx="1617580" cy="570598"/>
          </a:xfrm>
          <a:prstGeom prst="rect">
            <a:avLst/>
          </a:prstGeom>
        </p:spPr>
        <p:txBody>
          <a:bodyPr vert="horz" wrap="square" lIns="0" tIns="54921" rIns="0" bIns="0" rtlCol="0">
            <a:spAutoFit/>
          </a:bodyPr>
          <a:lstStyle/>
          <a:p>
            <a:pPr marL="153564" marR="153564" algn="ctr">
              <a:lnSpc>
                <a:spcPct val="78100"/>
              </a:lnSpc>
              <a:spcBef>
                <a:spcPts val="432"/>
              </a:spcBef>
            </a:pPr>
            <a:r>
              <a:rPr sz="1300" spc="-34" dirty="0">
                <a:latin typeface="Times New Roman"/>
                <a:cs typeface="Times New Roman"/>
              </a:rPr>
              <a:t>к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о</a:t>
            </a:r>
            <a:r>
              <a:rPr sz="1300" spc="-34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я  разница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297"/>
              </a:lnSpc>
            </a:pPr>
            <a:r>
              <a:rPr sz="1300" spc="-21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600" algn="ctr">
              <a:lnSpc>
                <a:spcPts val="1478"/>
              </a:lnSpc>
            </a:pPr>
            <a:r>
              <a:rPr sz="1300" spc="-34" dirty="0">
                <a:latin typeface="Times New Roman"/>
                <a:cs typeface="Times New Roman"/>
              </a:rPr>
              <a:t>бюджета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16208" y="3683944"/>
            <a:ext cx="2060258" cy="991587"/>
            <a:chOff x="6288278" y="3687355"/>
            <a:chExt cx="2747010" cy="992505"/>
          </a:xfrm>
        </p:grpSpPr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8438" y="3690518"/>
              <a:ext cx="2726563" cy="9893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8278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97469" y="3901417"/>
            <a:ext cx="1805722" cy="49861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lnSpc>
                <a:spcPts val="1289"/>
              </a:lnSpc>
              <a:spcBef>
                <a:spcPts val="88"/>
              </a:spcBef>
            </a:pPr>
            <a:r>
              <a:rPr sz="1200" spc="-13" dirty="0">
                <a:latin typeface="Times New Roman"/>
                <a:cs typeface="Times New Roman"/>
              </a:rPr>
              <a:t>средства,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направляемые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на</a:t>
            </a:r>
            <a:endParaRPr sz="1200" dirty="0">
              <a:latin typeface="Times New Roman"/>
              <a:cs typeface="Times New Roman"/>
            </a:endParaRPr>
          </a:p>
          <a:p>
            <a:pPr marL="3732" algn="ctr">
              <a:lnSpc>
                <a:spcPts val="1213"/>
              </a:lnSpc>
            </a:pPr>
            <a:r>
              <a:rPr sz="1200" spc="-13" dirty="0">
                <a:latin typeface="Times New Roman"/>
                <a:cs typeface="Times New Roman"/>
              </a:rPr>
              <a:t>исполнение</a:t>
            </a:r>
            <a:endParaRPr sz="1200" dirty="0">
              <a:latin typeface="Times New Roman"/>
              <a:cs typeface="Times New Roman"/>
            </a:endParaRPr>
          </a:p>
          <a:p>
            <a:pPr marL="2666" algn="ctr">
              <a:lnSpc>
                <a:spcPts val="1335"/>
              </a:lnSpc>
            </a:pPr>
            <a:r>
              <a:rPr sz="1200" spc="-25" dirty="0">
                <a:latin typeface="Times New Roman"/>
                <a:cs typeface="Times New Roman"/>
              </a:rPr>
              <a:t>государственных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гарантий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960679" y="3697649"/>
            <a:ext cx="2060258" cy="978263"/>
            <a:chOff x="9280906" y="3701072"/>
            <a:chExt cx="2747010" cy="979169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1066" y="3705758"/>
              <a:ext cx="2726562" cy="9740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0906" y="3701072"/>
              <a:ext cx="2746882" cy="906995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7075933" y="3763336"/>
            <a:ext cx="1814036" cy="543979"/>
          </a:xfrm>
          <a:prstGeom prst="rect">
            <a:avLst/>
          </a:prstGeom>
        </p:spPr>
        <p:txBody>
          <a:bodyPr vert="horz" wrap="square" lIns="0" tIns="45323" rIns="0" bIns="0" rtlCol="0">
            <a:spAutoFit/>
          </a:bodyPr>
          <a:lstStyle/>
          <a:p>
            <a:pPr marL="10664" marR="4266" algn="ctr">
              <a:lnSpc>
                <a:spcPct val="82900"/>
              </a:lnSpc>
              <a:spcBef>
                <a:spcPts val="357"/>
              </a:spcBef>
            </a:pPr>
            <a:r>
              <a:rPr sz="1300" spc="-17" dirty="0">
                <a:latin typeface="Times New Roman"/>
                <a:cs typeface="Times New Roman"/>
              </a:rPr>
              <a:t>средства,</a:t>
            </a:r>
            <a:r>
              <a:rPr sz="1300" spc="27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направляемые</a:t>
            </a:r>
            <a:r>
              <a:rPr sz="1300" spc="28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погашение</a:t>
            </a:r>
            <a:r>
              <a:rPr sz="1300" spc="-8" dirty="0">
                <a:latin typeface="Times New Roman"/>
                <a:cs typeface="Times New Roman"/>
              </a:rPr>
              <a:t> иных </a:t>
            </a:r>
            <a:r>
              <a:rPr sz="1300" spc="-21" dirty="0">
                <a:latin typeface="Times New Roman"/>
                <a:cs typeface="Times New Roman"/>
              </a:rPr>
              <a:t>долговых 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обязательств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95618" y="1731642"/>
            <a:ext cx="2045018" cy="833618"/>
            <a:chOff x="394157" y="1733245"/>
            <a:chExt cx="2726690" cy="83439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317" y="1743900"/>
              <a:ext cx="2706242" cy="8231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157" y="1733245"/>
              <a:ext cx="2726563" cy="77589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41095" y="1822666"/>
            <a:ext cx="1282633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219149" marR="4266" indent="-209018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п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96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кр</a:t>
            </a:r>
            <a:r>
              <a:rPr sz="1500" spc="-29" dirty="0">
                <a:latin typeface="Times New Roman"/>
                <a:cs typeface="Times New Roman"/>
              </a:rPr>
              <a:t>е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13" dirty="0">
                <a:latin typeface="Times New Roman"/>
                <a:cs typeface="Times New Roman"/>
              </a:rPr>
              <a:t>т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25" dirty="0">
                <a:latin typeface="Times New Roman"/>
                <a:cs typeface="Times New Roman"/>
              </a:rPr>
              <a:t>банков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521933" y="1719461"/>
            <a:ext cx="2045018" cy="845672"/>
            <a:chOff x="3362578" y="1721053"/>
            <a:chExt cx="2726690" cy="846455"/>
          </a:xfrm>
        </p:grpSpPr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72738" y="1731708"/>
              <a:ext cx="2706242" cy="8353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62578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824873" y="1843345"/>
            <a:ext cx="1439041" cy="60013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562"/>
              </a:lnSpc>
              <a:spcBef>
                <a:spcPts val="80"/>
              </a:spcBef>
            </a:pPr>
            <a:r>
              <a:rPr sz="1300" spc="-17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т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0664" marR="4266" algn="ctr">
              <a:lnSpc>
                <a:spcPts val="1418"/>
              </a:lnSpc>
              <a:spcBef>
                <a:spcPts val="155"/>
              </a:spcBef>
            </a:pPr>
            <a:r>
              <a:rPr sz="1300" spc="-34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3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г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ров</a:t>
            </a:r>
            <a:r>
              <a:rPr sz="1300" spc="-17" dirty="0">
                <a:latin typeface="Times New Roman"/>
                <a:cs typeface="Times New Roman"/>
              </a:rPr>
              <a:t>не</a:t>
            </a:r>
            <a:r>
              <a:rPr sz="1300" spc="-4" dirty="0">
                <a:latin typeface="Times New Roman"/>
                <a:cs typeface="Times New Roman"/>
              </a:rPr>
              <a:t>й  </a:t>
            </a:r>
            <a:r>
              <a:rPr sz="1300" spc="-29" dirty="0">
                <a:latin typeface="Times New Roman"/>
                <a:cs typeface="Times New Roman"/>
              </a:rPr>
              <a:t>бюджетов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749736" y="1719461"/>
            <a:ext cx="2045018" cy="845672"/>
            <a:chOff x="6332982" y="1721053"/>
            <a:chExt cx="2726690" cy="846455"/>
          </a:xfrm>
        </p:grpSpPr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43015" y="1731708"/>
              <a:ext cx="2704211" cy="83534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2982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12423" y="1731565"/>
            <a:ext cx="1687830" cy="713153"/>
          </a:xfrm>
          <a:prstGeom prst="rect">
            <a:avLst/>
          </a:prstGeom>
        </p:spPr>
        <p:txBody>
          <a:bodyPr vert="horz" wrap="square" lIns="0" tIns="45856" rIns="0" bIns="0" rtlCol="0">
            <a:spAutoFit/>
          </a:bodyPr>
          <a:lstStyle/>
          <a:p>
            <a:pPr marL="10664" marR="4266" algn="ctr">
              <a:lnSpc>
                <a:spcPts val="1327"/>
              </a:lnSpc>
              <a:spcBef>
                <a:spcPts val="361"/>
              </a:spcBef>
            </a:pPr>
            <a:r>
              <a:rPr sz="1300" spc="-8" dirty="0">
                <a:latin typeface="Times New Roman"/>
                <a:cs typeface="Times New Roman"/>
              </a:rPr>
              <a:t>по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кредитам</a:t>
            </a:r>
            <a:r>
              <a:rPr sz="1300" spc="281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финансовых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международных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348"/>
              </a:lnSpc>
            </a:pPr>
            <a:r>
              <a:rPr sz="1300" spc="-4" dirty="0">
                <a:latin typeface="Times New Roman"/>
                <a:cs typeface="Times New Roman"/>
              </a:rPr>
              <a:t>организаций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975919" y="1731642"/>
            <a:ext cx="2045018" cy="833618"/>
            <a:chOff x="9301226" y="1733245"/>
            <a:chExt cx="2726690" cy="834390"/>
          </a:xfrm>
        </p:grpSpPr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11386" y="1743900"/>
              <a:ext cx="2706243" cy="8231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01226" y="1733245"/>
              <a:ext cx="2726562" cy="77589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7253791" y="1883012"/>
            <a:ext cx="14484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>
              <a:spcBef>
                <a:spcPts val="84"/>
              </a:spcBef>
            </a:pPr>
            <a:r>
              <a:rPr sz="1500" spc="-42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71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spc="-34" dirty="0">
                <a:latin typeface="Times New Roman"/>
                <a:cs typeface="Times New Roman"/>
              </a:rPr>
              <a:t>з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еще</a:t>
            </a:r>
            <a:r>
              <a:rPr sz="1500" spc="-13" dirty="0">
                <a:latin typeface="Times New Roman"/>
                <a:cs typeface="Times New Roman"/>
              </a:rPr>
              <a:t>ни</a:t>
            </a:r>
            <a:r>
              <a:rPr sz="1500" dirty="0">
                <a:latin typeface="Times New Roman"/>
                <a:cs typeface="Times New Roman"/>
              </a:rPr>
              <a:t>я  </a:t>
            </a:r>
            <a:r>
              <a:rPr sz="1500" spc="-13" dirty="0">
                <a:latin typeface="Times New Roman"/>
                <a:cs typeface="Times New Roman"/>
              </a:rPr>
              <a:t>ценных</a:t>
            </a:r>
            <a:r>
              <a:rPr sz="1500" spc="327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бумаг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Муниципальный долг муниципального образования </a:t>
            </a:r>
            <a:r>
              <a:rPr lang="ru-RU" sz="1600" b="1" dirty="0" err="1">
                <a:latin typeface="Times New Roman"/>
                <a:ea typeface="Times New Roman"/>
              </a:rPr>
              <a:t>Брюховецкий</a:t>
            </a:r>
            <a:r>
              <a:rPr lang="ru-RU" sz="1600" b="1" dirty="0">
                <a:latin typeface="Times New Roman"/>
                <a:ea typeface="Times New Roman"/>
              </a:rPr>
              <a:t> район за 2022 год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Муниципальный долг муниципального образования </a:t>
            </a:r>
            <a:r>
              <a:rPr lang="ru-RU" sz="1600" dirty="0" err="1">
                <a:latin typeface="Times New Roman"/>
                <a:ea typeface="Times New Roman"/>
              </a:rPr>
              <a:t>Брюховецкий</a:t>
            </a:r>
            <a:r>
              <a:rPr lang="ru-RU" sz="1600" dirty="0">
                <a:latin typeface="Times New Roman"/>
                <a:ea typeface="Times New Roman"/>
              </a:rPr>
              <a:t> район  по кредитам полученным от министерства финансов Краснодарского края на    1 января 2023 года погашен в полном объеме.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В 2022 году было погашено субъекту, министерству финансов Краснодарского края бюджетных кредитов  в сумме 1 212 тыс. рублей по договорам: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договор № 14 от 29.03.2019г. в сумме 30,0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договор № 45 от 20.08.2019г. в сумме 7,2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договор № 8 от 30.08.2021г. в сумме 1 175,0 тыс. 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Муниципальный долг </a:t>
            </a:r>
            <a:r>
              <a:rPr lang="ru-RU" sz="1600" dirty="0" err="1">
                <a:latin typeface="Times New Roman"/>
                <a:ea typeface="Times New Roman"/>
              </a:rPr>
              <a:t>Брюховецкого</a:t>
            </a:r>
            <a:r>
              <a:rPr lang="ru-RU" sz="1600" dirty="0">
                <a:latin typeface="Times New Roman"/>
                <a:ea typeface="Times New Roman"/>
              </a:rPr>
              <a:t> района по кредитам, полученным  в кредитных организациях  на 01.01.2023 года  составляет 30000,0 тысяч рублей: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- МО </a:t>
            </a:r>
            <a:r>
              <a:rPr lang="ru-RU" sz="1600" dirty="0" err="1">
                <a:latin typeface="Times New Roman"/>
                <a:ea typeface="Times New Roman"/>
              </a:rPr>
              <a:t>Брюховецкий</a:t>
            </a:r>
            <a:r>
              <a:rPr lang="ru-RU" sz="1600" dirty="0">
                <a:latin typeface="Times New Roman"/>
                <a:ea typeface="Times New Roman"/>
              </a:rPr>
              <a:t> район по кредиту, полученному в РНКБ Банк (ПАО) Отделение Республика Крым составляет 30000,0 тысяч рублей по договору 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№ 08186000057210000600001 от 26.04.2021 году со сроком погашения 30.04.2023г.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Расчет по процентам за пользование всеми кредитами  на 01.01.2023 года осуществлен полностью.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Муниципальные гарантии и бюджетные кредиты из местного бюджета юридическим лицам муниципальным образованием </a:t>
            </a:r>
            <a:r>
              <a:rPr lang="ru-RU" sz="1600" dirty="0" err="1">
                <a:latin typeface="Times New Roman"/>
                <a:ea typeface="Times New Roman"/>
              </a:rPr>
              <a:t>Брюховецкий</a:t>
            </a:r>
            <a:r>
              <a:rPr lang="ru-RU" sz="1600" dirty="0">
                <a:latin typeface="Times New Roman"/>
                <a:ea typeface="Times New Roman"/>
              </a:rPr>
              <a:t> район в 2022 году не предоставлялись.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На счетах местного бюджета в течение года всегда имелись денежные средства для обеспечения финансирования расходных обязательств получателей средств бюджета.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Задержек по оплате предъявленных получателями бюджетных средств платежных поручений, в том числе и на выплату заработной платы не было.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19672" y="836712"/>
            <a:ext cx="66967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изменений объема муниципального долга 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</a:t>
            </a: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Брюховецкий район , млн.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809081"/>
              </p:ext>
            </p:extLst>
          </p:nvPr>
        </p:nvGraphicFramePr>
        <p:xfrm>
          <a:off x="1187624" y="1628800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213" y="763060"/>
            <a:ext cx="4358069" cy="1200067"/>
            <a:chOff x="6338950" y="763765"/>
            <a:chExt cx="5810758" cy="120117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8950" y="763765"/>
              <a:ext cx="5810758" cy="8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32" y="1679892"/>
              <a:ext cx="3675379" cy="28505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27369" y="1595991"/>
            <a:ext cx="2744628" cy="271529"/>
            <a:chOff x="7503159" y="1597469"/>
            <a:chExt cx="3659504" cy="2717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159" y="1597469"/>
              <a:ext cx="3659124" cy="2713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5041" y="1612645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4" y="0"/>
                  </a:moveTo>
                  <a:lnTo>
                    <a:pt x="0" y="0"/>
                  </a:lnTo>
                  <a:lnTo>
                    <a:pt x="1758060" y="165226"/>
                  </a:lnTo>
                  <a:lnTo>
                    <a:pt x="3515994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0998" y="842880"/>
            <a:ext cx="4137088" cy="7044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724972" y="1949295"/>
            <a:ext cx="4233386" cy="4849450"/>
            <a:chOff x="6393815" y="1839848"/>
            <a:chExt cx="5644515" cy="485394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9159" y="1839848"/>
              <a:ext cx="5465318" cy="32758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815" y="1951100"/>
              <a:ext cx="5636006" cy="3022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2200" y="5153850"/>
              <a:ext cx="3677411" cy="285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2360" y="5071554"/>
              <a:ext cx="3657092" cy="272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22972" y="5087111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5" y="0"/>
                  </a:moveTo>
                  <a:lnTo>
                    <a:pt x="0" y="0"/>
                  </a:lnTo>
                  <a:lnTo>
                    <a:pt x="1757933" y="165353"/>
                  </a:lnTo>
                  <a:lnTo>
                    <a:pt x="35159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2743" y="5382539"/>
              <a:ext cx="5585205" cy="131089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630" y="120259"/>
            <a:ext cx="8646795" cy="4990924"/>
            <a:chOff x="527507" y="120370"/>
            <a:chExt cx="11529060" cy="499554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19" y="1844420"/>
              <a:ext cx="5404358" cy="3271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507" y="1931288"/>
              <a:ext cx="5583174" cy="30426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712" y="120370"/>
              <a:ext cx="11050650" cy="6432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30579" y="238721"/>
              <a:ext cx="10271760" cy="426720"/>
            </a:xfrm>
            <a:custGeom>
              <a:avLst/>
              <a:gdLst/>
              <a:ahLst/>
              <a:cxnLst/>
              <a:rect l="l" t="t" r="r" b="b"/>
              <a:pathLst>
                <a:path w="10271760" h="426720">
                  <a:moveTo>
                    <a:pt x="10271760" y="0"/>
                  </a:moveTo>
                  <a:lnTo>
                    <a:pt x="0" y="0"/>
                  </a:lnTo>
                  <a:lnTo>
                    <a:pt x="0" y="426377"/>
                  </a:lnTo>
                  <a:lnTo>
                    <a:pt x="10271760" y="426377"/>
                  </a:lnTo>
                  <a:lnTo>
                    <a:pt x="10271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9972" y="160019"/>
              <a:ext cx="10387584" cy="51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028" y="163067"/>
              <a:ext cx="5548883" cy="505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10272141" y="0"/>
                  </a:moveTo>
                  <a:lnTo>
                    <a:pt x="0" y="0"/>
                  </a:lnTo>
                  <a:lnTo>
                    <a:pt x="0" y="401015"/>
                  </a:lnTo>
                  <a:lnTo>
                    <a:pt x="10272141" y="401015"/>
                  </a:lnTo>
                  <a:lnTo>
                    <a:pt x="1027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0" y="401015"/>
                  </a:moveTo>
                  <a:lnTo>
                    <a:pt x="10272141" y="401015"/>
                  </a:lnTo>
                  <a:lnTo>
                    <a:pt x="10272141" y="0"/>
                  </a:lnTo>
                  <a:lnTo>
                    <a:pt x="0" y="0"/>
                  </a:lnTo>
                  <a:lnTo>
                    <a:pt x="0" y="401015"/>
                  </a:lnTo>
                  <a:close/>
                </a:path>
              </a:pathLst>
            </a:custGeom>
            <a:ln w="952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782335" y="231910"/>
            <a:ext cx="6175976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1800" b="1" spc="-29" dirty="0">
                <a:effectLst/>
              </a:rPr>
              <a:t>Доходы </a:t>
            </a:r>
            <a:r>
              <a:rPr sz="1800" b="1" dirty="0">
                <a:effectLst/>
              </a:rPr>
              <a:t>–</a:t>
            </a:r>
            <a:r>
              <a:rPr sz="1800" b="1" spc="-8" dirty="0">
                <a:effectLst/>
              </a:rPr>
              <a:t> </a:t>
            </a:r>
            <a:r>
              <a:rPr sz="1800" b="1" spc="-21" dirty="0">
                <a:effectLst/>
              </a:rPr>
              <a:t>Расходы</a:t>
            </a:r>
            <a:r>
              <a:rPr sz="1800" b="1" spc="-17" dirty="0">
                <a:effectLst/>
              </a:rPr>
              <a:t> </a:t>
            </a:r>
            <a:r>
              <a:rPr sz="1800" b="1" dirty="0">
                <a:effectLst/>
              </a:rPr>
              <a:t>=</a:t>
            </a:r>
            <a:r>
              <a:rPr sz="1800" b="1" spc="-4" dirty="0">
                <a:effectLst/>
              </a:rPr>
              <a:t> </a:t>
            </a:r>
            <a:r>
              <a:rPr sz="1800" b="1" spc="4" dirty="0">
                <a:effectLst/>
              </a:rPr>
              <a:t>Дефицит</a:t>
            </a:r>
            <a:r>
              <a:rPr sz="1800" b="1" spc="8" dirty="0">
                <a:effectLst/>
              </a:rPr>
              <a:t> </a:t>
            </a:r>
            <a:r>
              <a:rPr sz="1800" b="1" spc="-4" dirty="0">
                <a:effectLst/>
              </a:rPr>
              <a:t>(Профицит)</a:t>
            </a:r>
            <a:endParaRPr sz="1800" dirty="0">
              <a:effectLst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458" y="187278"/>
            <a:ext cx="4433697" cy="6484737"/>
            <a:chOff x="324611" y="187451"/>
            <a:chExt cx="5911596" cy="6490742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680" y="5367299"/>
              <a:ext cx="5583174" cy="13108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546" y="5155374"/>
              <a:ext cx="3911091" cy="2774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9674" y="5080698"/>
              <a:ext cx="3894836" cy="2652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30578" y="5096129"/>
              <a:ext cx="3753485" cy="158115"/>
            </a:xfrm>
            <a:custGeom>
              <a:avLst/>
              <a:gdLst/>
              <a:ahLst/>
              <a:cxnLst/>
              <a:rect l="l" t="t" r="r" b="b"/>
              <a:pathLst>
                <a:path w="3753485" h="158114">
                  <a:moveTo>
                    <a:pt x="3752977" y="0"/>
                  </a:moveTo>
                  <a:lnTo>
                    <a:pt x="0" y="0"/>
                  </a:lnTo>
                  <a:lnTo>
                    <a:pt x="1876552" y="157734"/>
                  </a:lnTo>
                  <a:lnTo>
                    <a:pt x="3752977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9031" y="1627631"/>
              <a:ext cx="3611879" cy="420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7152" y="187451"/>
              <a:ext cx="457200" cy="4023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611" y="772667"/>
              <a:ext cx="5911596" cy="17327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39" y="843699"/>
              <a:ext cx="5499862" cy="74557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076056" y="913166"/>
            <a:ext cx="3882302" cy="579572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66361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ПРОФИЦИТ</a:t>
            </a:r>
            <a:endParaRPr sz="1600" dirty="0">
              <a:latin typeface="Times New Roman"/>
              <a:cs typeface="Times New Roman"/>
            </a:endParaRPr>
          </a:p>
          <a:p>
            <a:pPr marL="163162" algn="ctr"/>
            <a:r>
              <a:rPr sz="1600" spc="-13" dirty="0">
                <a:latin typeface="Times New Roman"/>
                <a:cs typeface="Times New Roman"/>
              </a:rPr>
              <a:t>(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б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л</a:t>
            </a:r>
            <a:r>
              <a:rPr sz="1600" spc="-17" dirty="0">
                <a:latin typeface="Times New Roman"/>
                <a:cs typeface="Times New Roman"/>
              </a:rPr>
              <a:t>ь</a:t>
            </a:r>
            <a:r>
              <a:rPr sz="1600" spc="-13" dirty="0">
                <a:latin typeface="Times New Roman"/>
                <a:cs typeface="Times New Roman"/>
              </a:rPr>
              <a:t>ш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7" dirty="0">
                <a:latin typeface="Times New Roman"/>
                <a:cs typeface="Times New Roman"/>
              </a:rPr>
              <a:t> 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endParaRPr lang="ru-RU" sz="1600" spc="-21" dirty="0" smtClean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r>
              <a:rPr sz="1600" spc="-21" dirty="0" smtClean="0">
                <a:latin typeface="Times New Roman"/>
                <a:cs typeface="Times New Roman"/>
              </a:rPr>
              <a:t>В</a:t>
            </a:r>
            <a:r>
              <a:rPr sz="1600" spc="-17" dirty="0" smtClean="0">
                <a:latin typeface="Times New Roman"/>
                <a:cs typeface="Times New Roman"/>
              </a:rPr>
              <a:t>о</a:t>
            </a:r>
            <a:r>
              <a:rPr sz="1600" spc="-42" dirty="0" smtClean="0">
                <a:latin typeface="Times New Roman"/>
                <a:cs typeface="Times New Roman"/>
              </a:rPr>
              <a:t>з</a:t>
            </a:r>
            <a:r>
              <a:rPr sz="1600" spc="-17" dirty="0" smtClean="0">
                <a:latin typeface="Times New Roman"/>
                <a:cs typeface="Times New Roman"/>
              </a:rPr>
              <a:t>м</a:t>
            </a:r>
            <a:r>
              <a:rPr sz="1600" spc="-59" dirty="0" smtClean="0">
                <a:latin typeface="Times New Roman"/>
                <a:cs typeface="Times New Roman"/>
              </a:rPr>
              <a:t>о</a:t>
            </a:r>
            <a:r>
              <a:rPr sz="1600" spc="-17" dirty="0" smtClean="0">
                <a:latin typeface="Times New Roman"/>
                <a:cs typeface="Times New Roman"/>
              </a:rPr>
              <a:t>ж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17" dirty="0" smtClean="0">
                <a:latin typeface="Times New Roman"/>
                <a:cs typeface="Times New Roman"/>
              </a:rPr>
              <a:t>ы</a:t>
            </a:r>
            <a:r>
              <a:rPr sz="1600" spc="-4" dirty="0" smtClean="0">
                <a:latin typeface="Times New Roman"/>
                <a:cs typeface="Times New Roman"/>
              </a:rPr>
              <a:t>е</a:t>
            </a:r>
            <a:r>
              <a:rPr sz="1600" spc="-71" dirty="0" smtClean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ины:</a:t>
            </a:r>
            <a:endParaRPr sz="1600" dirty="0">
              <a:latin typeface="Times New Roman"/>
              <a:cs typeface="Times New Roman"/>
            </a:endParaRPr>
          </a:p>
          <a:p>
            <a:pPr marL="10664" marR="727298">
              <a:lnSpc>
                <a:spcPct val="83200"/>
              </a:lnSpc>
              <a:spcBef>
                <a:spcPts val="1024"/>
              </a:spcBef>
            </a:pPr>
            <a:r>
              <a:rPr sz="1400" spc="-4" dirty="0">
                <a:latin typeface="Times New Roman"/>
                <a:cs typeface="Times New Roman"/>
              </a:rPr>
              <a:t>э</a:t>
            </a:r>
            <a:r>
              <a:rPr sz="1400" spc="-71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мич</a:t>
            </a:r>
            <a:r>
              <a:rPr sz="1400" spc="34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ский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р</a:t>
            </a:r>
            <a:r>
              <a:rPr sz="1400" spc="8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143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тивизация  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оз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йст</a:t>
            </a:r>
            <a:r>
              <a:rPr sz="1400" spc="-21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енно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де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тел</a:t>
            </a:r>
            <a:r>
              <a:rPr sz="1400" spc="-8" dirty="0">
                <a:latin typeface="Times New Roman"/>
                <a:cs typeface="Times New Roman"/>
              </a:rPr>
              <a:t>ь</a:t>
            </a:r>
            <a:r>
              <a:rPr sz="1400" spc="-13" dirty="0">
                <a:latin typeface="Times New Roman"/>
                <a:cs typeface="Times New Roman"/>
              </a:rPr>
              <a:t>н</a:t>
            </a:r>
            <a:r>
              <a:rPr sz="1400" spc="25" dirty="0">
                <a:latin typeface="Times New Roman"/>
                <a:cs typeface="Times New Roman"/>
              </a:rPr>
              <a:t>о</a:t>
            </a:r>
            <a:r>
              <a:rPr sz="1400" spc="-13" dirty="0">
                <a:latin typeface="Times New Roman"/>
                <a:cs typeface="Times New Roman"/>
              </a:rPr>
              <a:t>ст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2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су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17" dirty="0">
                <a:latin typeface="Times New Roman"/>
                <a:cs typeface="Times New Roman"/>
              </a:rPr>
              <a:t>ъ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кт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13" dirty="0">
                <a:latin typeface="Times New Roman"/>
                <a:cs typeface="Times New Roman"/>
              </a:rPr>
              <a:t>экономики;</a:t>
            </a:r>
            <a:endParaRPr sz="1400" dirty="0">
              <a:latin typeface="Times New Roman"/>
              <a:cs typeface="Times New Roman"/>
            </a:endParaRPr>
          </a:p>
          <a:p>
            <a:pPr marL="10664" marR="217016">
              <a:lnSpc>
                <a:spcPts val="1418"/>
              </a:lnSpc>
              <a:spcBef>
                <a:spcPts val="1411"/>
              </a:spcBef>
            </a:pPr>
            <a:r>
              <a:rPr sz="1400" spc="-17" dirty="0">
                <a:latin typeface="Times New Roman"/>
                <a:cs typeface="Times New Roman"/>
              </a:rPr>
              <a:t>более </a:t>
            </a:r>
            <a:r>
              <a:rPr sz="1400" spc="-13" dirty="0">
                <a:latin typeface="Times New Roman"/>
                <a:cs typeface="Times New Roman"/>
              </a:rPr>
              <a:t>экономное </a:t>
            </a:r>
            <a:r>
              <a:rPr sz="1400" spc="-21" dirty="0">
                <a:latin typeface="Times New Roman"/>
                <a:cs typeface="Times New Roman"/>
              </a:rPr>
              <a:t>расходование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 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при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100%-ном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финансировании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всех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усм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spc="4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ренн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6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6" dirty="0">
                <a:latin typeface="Times New Roman"/>
                <a:cs typeface="Times New Roman"/>
              </a:rPr>
              <a:t>ж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7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>
              <a:spcBef>
                <a:spcPts val="21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196" marR="355117" indent="-9065">
              <a:lnSpc>
                <a:spcPct val="78800"/>
              </a:lnSpc>
            </a:pPr>
            <a:r>
              <a:rPr sz="1400" spc="-25" dirty="0">
                <a:latin typeface="Times New Roman"/>
                <a:cs typeface="Times New Roman"/>
              </a:rPr>
              <a:t>недостаточное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использование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запланированные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расходы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(неравномерное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освоение</a:t>
            </a:r>
            <a:r>
              <a:rPr sz="1400" spc="-38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инвестиций</a:t>
            </a:r>
            <a:r>
              <a:rPr sz="1600" spc="-8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pPr marL="15996" algn="ctr"/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5463" algn="ctr">
              <a:lnSpc>
                <a:spcPts val="1558"/>
              </a:lnSpc>
              <a:spcBef>
                <a:spcPts val="659"/>
              </a:spcBef>
            </a:pPr>
            <a:r>
              <a:rPr sz="1300" spc="-8" dirty="0">
                <a:latin typeface="Times New Roman"/>
                <a:cs typeface="Times New Roman"/>
              </a:rPr>
              <a:t>прини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ае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</a:t>
            </a:r>
            <a:r>
              <a:rPr sz="1300" spc="-8" dirty="0">
                <a:latin typeface="Times New Roman"/>
                <a:cs typeface="Times New Roman"/>
              </a:rPr>
              <a:t>ш</a:t>
            </a:r>
            <a:r>
              <a:rPr sz="1300" spc="-4" dirty="0">
                <a:latin typeface="Times New Roman"/>
                <a:cs typeface="Times New Roman"/>
              </a:rPr>
              <a:t>ени</a:t>
            </a:r>
            <a:r>
              <a:rPr sz="1300" spc="-8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23994" algn="ctr">
              <a:lnSpc>
                <a:spcPts val="1423"/>
              </a:lnSpc>
            </a:pPr>
            <a:r>
              <a:rPr sz="1300" spc="-4" dirty="0">
                <a:latin typeface="Times New Roman"/>
                <a:cs typeface="Times New Roman"/>
              </a:rPr>
              <a:t>как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средства</a:t>
            </a:r>
            <a:r>
              <a:rPr sz="1300" spc="311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</a:t>
            </a:r>
            <a:endParaRPr sz="1300" dirty="0">
              <a:latin typeface="Times New Roman"/>
              <a:cs typeface="Times New Roman"/>
            </a:endParaRPr>
          </a:p>
          <a:p>
            <a:pPr marL="24527" algn="ctr">
              <a:lnSpc>
                <a:spcPts val="1478"/>
              </a:lnSpc>
            </a:pPr>
            <a:r>
              <a:rPr sz="1300" spc="-17" dirty="0">
                <a:latin typeface="Times New Roman"/>
                <a:cs typeface="Times New Roman"/>
              </a:rPr>
              <a:t>накапливать</a:t>
            </a:r>
            <a:r>
              <a:rPr sz="1300" spc="-34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резервы,</a:t>
            </a:r>
            <a:r>
              <a:rPr sz="1300" spc="-12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остатки,</a:t>
            </a:r>
            <a:r>
              <a:rPr sz="1300" spc="30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погашать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3493" y="889573"/>
            <a:ext cx="3198495" cy="565940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7596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ДЕФИЦИТ</a:t>
            </a:r>
            <a:endParaRPr sz="1600" dirty="0">
              <a:latin typeface="Times New Roman"/>
              <a:cs typeface="Times New Roman"/>
            </a:endParaRPr>
          </a:p>
          <a:p>
            <a:pPr marL="681975"/>
            <a:r>
              <a:rPr sz="1600" spc="-29" dirty="0">
                <a:latin typeface="Times New Roman"/>
                <a:cs typeface="Times New Roman"/>
              </a:rPr>
              <a:t>(расходы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больше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доходов)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endParaRPr lang="ru-RU" sz="1500" spc="-13" dirty="0" smtClean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84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при</a:t>
            </a:r>
            <a:r>
              <a:rPr sz="1500" spc="-17" dirty="0">
                <a:latin typeface="Times New Roman"/>
                <a:cs typeface="Times New Roman"/>
              </a:rPr>
              <a:t>ч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-4" dirty="0">
                <a:latin typeface="Times New Roman"/>
                <a:cs typeface="Times New Roman"/>
              </a:rPr>
              <a:t>н</a:t>
            </a:r>
            <a:r>
              <a:rPr sz="1500" spc="-13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664" marR="329523">
              <a:lnSpc>
                <a:spcPts val="1344"/>
              </a:lnSpc>
              <a:spcBef>
                <a:spcPts val="1092"/>
              </a:spcBef>
            </a:pPr>
            <a:r>
              <a:rPr sz="1300" spc="-8" dirty="0">
                <a:latin typeface="Times New Roman"/>
                <a:cs typeface="Times New Roman"/>
              </a:rPr>
              <a:t>замедление </a:t>
            </a:r>
            <a:r>
              <a:rPr sz="1300" spc="-4" dirty="0">
                <a:latin typeface="Times New Roman"/>
                <a:cs typeface="Times New Roman"/>
              </a:rPr>
              <a:t>(спад) </a:t>
            </a:r>
            <a:r>
              <a:rPr sz="1300" spc="-17" dirty="0">
                <a:latin typeface="Times New Roman"/>
                <a:cs typeface="Times New Roman"/>
              </a:rPr>
              <a:t>экономического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развития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(отставание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4" dirty="0">
                <a:latin typeface="Times New Roman"/>
                <a:cs typeface="Times New Roman"/>
              </a:rPr>
              <a:t>роста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бюджетных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доходов</a:t>
            </a:r>
            <a:r>
              <a:rPr sz="1300" spc="-7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по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192"/>
              </a:lnSpc>
            </a:pPr>
            <a:r>
              <a:rPr sz="1300" spc="-4" dirty="0">
                <a:latin typeface="Times New Roman"/>
                <a:cs typeface="Times New Roman"/>
              </a:rPr>
              <a:t>сравнению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растущими  </a:t>
            </a:r>
            <a:r>
              <a:rPr sz="1300" spc="-21" dirty="0">
                <a:latin typeface="Times New Roman"/>
                <a:cs typeface="Times New Roman"/>
              </a:rPr>
              <a:t>государственными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478"/>
              </a:lnSpc>
            </a:pP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38" dirty="0">
                <a:latin typeface="Times New Roman"/>
                <a:cs typeface="Times New Roman"/>
              </a:rPr>
              <a:t>с</a:t>
            </a:r>
            <a:r>
              <a:rPr sz="1300" spc="-63" dirty="0">
                <a:latin typeface="Times New Roman"/>
                <a:cs typeface="Times New Roman"/>
              </a:rPr>
              <a:t>х</a:t>
            </a:r>
            <a:r>
              <a:rPr sz="1300" spc="-55" dirty="0">
                <a:latin typeface="Times New Roman"/>
                <a:cs typeface="Times New Roman"/>
              </a:rPr>
              <a:t>о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чр</a:t>
            </a:r>
            <a:r>
              <a:rPr sz="1300" spc="13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зв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ча</a:t>
            </a:r>
            <a:r>
              <a:rPr sz="1300" spc="-8" dirty="0">
                <a:latin typeface="Times New Roman"/>
                <a:cs typeface="Times New Roman"/>
              </a:rPr>
              <a:t>йн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е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об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38" dirty="0">
                <a:latin typeface="Times New Roman"/>
                <a:cs typeface="Times New Roman"/>
              </a:rPr>
              <a:t>т</a:t>
            </a:r>
            <a:r>
              <a:rPr sz="1300" spc="-42" dirty="0">
                <a:latin typeface="Times New Roman"/>
                <a:cs typeface="Times New Roman"/>
              </a:rPr>
              <a:t>о</a:t>
            </a:r>
            <a:r>
              <a:rPr sz="1300" spc="-21" dirty="0">
                <a:latin typeface="Times New Roman"/>
                <a:cs typeface="Times New Roman"/>
              </a:rPr>
              <a:t>я</a:t>
            </a:r>
            <a:r>
              <a:rPr sz="1300" spc="-17" dirty="0">
                <a:latin typeface="Times New Roman"/>
                <a:cs typeface="Times New Roman"/>
              </a:rPr>
              <a:t>те</a:t>
            </a:r>
            <a:r>
              <a:rPr sz="1300" spc="-21" dirty="0">
                <a:latin typeface="Times New Roman"/>
                <a:cs typeface="Times New Roman"/>
              </a:rPr>
              <a:t>л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0664" marR="51188">
              <a:lnSpc>
                <a:spcPts val="1344"/>
              </a:lnSpc>
              <a:spcBef>
                <a:spcPts val="1205"/>
              </a:spcBef>
            </a:pPr>
            <a:r>
              <a:rPr sz="1300" spc="-4" dirty="0">
                <a:latin typeface="Times New Roman"/>
                <a:cs typeface="Times New Roman"/>
              </a:rPr>
              <a:t>политические и </a:t>
            </a:r>
            <a:r>
              <a:rPr sz="1300" spc="-8" dirty="0">
                <a:latin typeface="Times New Roman"/>
                <a:cs typeface="Times New Roman"/>
              </a:rPr>
              <a:t>природные катаклизмы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(государственных </a:t>
            </a:r>
            <a:r>
              <a:rPr sz="1300" spc="-13" dirty="0">
                <a:latin typeface="Times New Roman"/>
                <a:cs typeface="Times New Roman"/>
              </a:rPr>
              <a:t>резервов </a:t>
            </a:r>
            <a:r>
              <a:rPr sz="1300" spc="-17" dirty="0">
                <a:latin typeface="Times New Roman"/>
                <a:cs typeface="Times New Roman"/>
              </a:rPr>
              <a:t>недостаточно,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чтобы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б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10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</a:t>
            </a:r>
            <a:r>
              <a:rPr sz="1300" spc="25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-8" dirty="0">
                <a:latin typeface="Times New Roman"/>
                <a:cs typeface="Times New Roman"/>
              </a:rPr>
              <a:t>л</a:t>
            </a:r>
            <a:r>
              <a:rPr sz="1300" spc="-25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дствиями</a:t>
            </a:r>
            <a:r>
              <a:rPr sz="1300" spc="-13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9196" marR="519346" indent="-9065">
              <a:lnSpc>
                <a:spcPct val="84100"/>
              </a:lnSpc>
              <a:spcBef>
                <a:spcPts val="1197"/>
              </a:spcBef>
            </a:pPr>
            <a:r>
              <a:rPr sz="1300" spc="-21" dirty="0">
                <a:latin typeface="Times New Roman"/>
                <a:cs typeface="Times New Roman"/>
              </a:rPr>
              <a:t>необходимость </a:t>
            </a:r>
            <a:r>
              <a:rPr sz="1300" spc="-8" dirty="0">
                <a:latin typeface="Times New Roman"/>
                <a:cs typeface="Times New Roman"/>
              </a:rPr>
              <a:t>финансирования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крупных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инвестиций в развитие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(модернизации)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экономики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pPr marL="104509" algn="ctr">
              <a:spcBef>
                <a:spcPts val="4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5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7" dirty="0" smtClean="0">
                <a:latin typeface="Times New Roman"/>
                <a:cs typeface="Times New Roman"/>
              </a:rPr>
              <a:t>н</a:t>
            </a:r>
            <a:r>
              <a:rPr sz="1500" spc="-13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2376" algn="ctr">
              <a:lnSpc>
                <a:spcPts val="1558"/>
              </a:lnSpc>
              <a:spcBef>
                <a:spcPts val="659"/>
              </a:spcBef>
            </a:pPr>
            <a:r>
              <a:rPr sz="1300" spc="-13" dirty="0">
                <a:latin typeface="Times New Roman"/>
                <a:cs typeface="Times New Roman"/>
              </a:rPr>
              <a:t>принимается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решение</a:t>
            </a:r>
            <a:endParaRPr sz="1300" dirty="0">
              <a:latin typeface="Times New Roman"/>
              <a:cs typeface="Times New Roman"/>
            </a:endParaRPr>
          </a:p>
          <a:p>
            <a:pPr marL="120505" marR="4266" indent="-1066" algn="ctr">
              <a:lnSpc>
                <a:spcPts val="1344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об </a:t>
            </a:r>
            <a:r>
              <a:rPr sz="1300" spc="-13" dirty="0">
                <a:latin typeface="Times New Roman"/>
                <a:cs typeface="Times New Roman"/>
              </a:rPr>
              <a:t>источниках </a:t>
            </a:r>
            <a:r>
              <a:rPr sz="1300" spc="-4" dirty="0">
                <a:latin typeface="Times New Roman"/>
                <a:cs typeface="Times New Roman"/>
              </a:rPr>
              <a:t>покрытия </a:t>
            </a:r>
            <a:r>
              <a:rPr sz="1300" dirty="0">
                <a:latin typeface="Times New Roman"/>
                <a:cs typeface="Times New Roman"/>
              </a:rPr>
              <a:t>дефицита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-67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накопления,</a:t>
            </a:r>
            <a:r>
              <a:rPr sz="1300" spc="6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остатки,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взять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6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Резервный фонд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Средства резервного фонда муниципального образования Брюховецкий район в </a:t>
            </a:r>
            <a:r>
              <a:rPr lang="ru-RU" dirty="0" smtClean="0">
                <a:latin typeface="Times New Roman"/>
                <a:ea typeface="Times New Roman"/>
              </a:rPr>
              <a:t>2022 </a:t>
            </a:r>
            <a:r>
              <a:rPr lang="ru-RU" dirty="0">
                <a:latin typeface="Times New Roman"/>
                <a:ea typeface="Times New Roman"/>
              </a:rPr>
              <a:t>году для финансового обеспечения непредвиденных расходов, в том числе на проведение аварийно-восстановительных работ по ликвидации последствий стихийных бедствий и других чрезвычайных ситуаций не направлялись.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167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328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Благодарим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2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33" y="213214"/>
            <a:ext cx="7961853" cy="892441"/>
            <a:chOff x="1009777" y="213410"/>
            <a:chExt cx="10615803" cy="89326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777" y="213410"/>
              <a:ext cx="10615803" cy="893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706" y="256108"/>
              <a:ext cx="10207498" cy="763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988" y="364227"/>
            <a:ext cx="7840948" cy="546283"/>
          </a:xfrm>
          <a:prstGeom prst="rect">
            <a:avLst/>
          </a:prstGeom>
        </p:spPr>
        <p:txBody>
          <a:bodyPr vert="horz" wrap="square" lIns="0" tIns="53320" rIns="0" bIns="0" rtlCol="0">
            <a:spAutoFit/>
          </a:bodyPr>
          <a:lstStyle/>
          <a:p>
            <a:pPr marL="135321" indent="0" algn="ctr">
              <a:spcBef>
                <a:spcPts val="80"/>
              </a:spcBef>
              <a:buNone/>
            </a:pP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15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96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Х</a:t>
            </a:r>
            <a:r>
              <a:rPr sz="1600" b="1" spc="-11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Ы</a:t>
            </a:r>
            <a:r>
              <a:rPr sz="1600" b="1" spc="-8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б</a:t>
            </a:r>
            <a:r>
              <a:rPr sz="1600" b="1" spc="-113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ю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71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ж</a:t>
            </a:r>
            <a:r>
              <a:rPr sz="1600" b="1" spc="-2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е</a:t>
            </a:r>
            <a:r>
              <a:rPr sz="1600" b="1" spc="-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т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а</a:t>
            </a:r>
            <a:r>
              <a:rPr sz="1600" b="1" spc="5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  <a:cs typeface="Times New Roman"/>
            </a:endParaRPr>
          </a:p>
          <a:p>
            <a:pPr marL="135321" indent="0" algn="ctr">
              <a:buNone/>
            </a:pPr>
            <a:r>
              <a:rPr sz="1600" spc="-29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безвозмездные</a:t>
            </a:r>
            <a:r>
              <a:rPr sz="1600" spc="-46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и</a:t>
            </a:r>
            <a:r>
              <a:rPr sz="1600" spc="-8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безвозвратные</a:t>
            </a:r>
            <a:r>
              <a:rPr sz="1600" spc="-59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поступления</a:t>
            </a:r>
            <a:r>
              <a:rPr sz="1600" spc="-55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денежных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17" dirty="0">
                <a:solidFill>
                  <a:schemeClr val="tx1"/>
                </a:solidFill>
                <a:effectLst/>
                <a:latin typeface="Bauhaus 93" pitchFamily="82" charset="0"/>
              </a:rPr>
              <a:t>средств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в</a:t>
            </a:r>
            <a:r>
              <a:rPr sz="1600" spc="25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бюджет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813" y="1148054"/>
            <a:ext cx="2873216" cy="5504164"/>
            <a:chOff x="325081" y="1176743"/>
            <a:chExt cx="3830954" cy="5509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733" y="1176743"/>
              <a:ext cx="3648964" cy="7057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244" y="2009089"/>
              <a:ext cx="2531491" cy="2271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372" y="1910029"/>
              <a:ext cx="2515235" cy="2134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8730" y="1962784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15" y="0"/>
                  </a:moveTo>
                  <a:lnTo>
                    <a:pt x="0" y="0"/>
                  </a:lnTo>
                  <a:lnTo>
                    <a:pt x="1186281" y="106679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81" y="2208872"/>
              <a:ext cx="3830828" cy="44770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1832" y="2258794"/>
            <a:ext cx="2555991" cy="335837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</a:t>
            </a:r>
            <a:r>
              <a:rPr lang="ru-RU" sz="1400" dirty="0">
                <a:latin typeface="Times New Roman"/>
                <a:cs typeface="Times New Roman"/>
              </a:rPr>
              <a:t>гражданами налогов</a:t>
            </a:r>
            <a:r>
              <a:rPr sz="1400" dirty="0">
                <a:latin typeface="Times New Roman"/>
                <a:cs typeface="Times New Roman"/>
              </a:rPr>
              <a:t>, установленных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Налоговым  кодексом  Российской Федерации,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к примеру: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прибыль организаций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добавленную  стоимость;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имущество; 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т</a:t>
            </a:r>
            <a:r>
              <a:rPr lang="ru-RU" sz="1400" dirty="0" smtClean="0">
                <a:latin typeface="Times New Roman"/>
                <a:cs typeface="Times New Roman"/>
              </a:rPr>
              <a:t>ранспортный налог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водный </a:t>
            </a:r>
            <a:r>
              <a:rPr sz="1400" dirty="0" smtClean="0">
                <a:latin typeface="Times New Roman"/>
                <a:cs typeface="Times New Roman"/>
              </a:rPr>
              <a:t>налог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добычу полезных  ископаемых;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284" y="1218313"/>
            <a:ext cx="2299430" cy="5863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2274" y="1275264"/>
            <a:ext cx="1996440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1500" b="1" spc="-21" dirty="0">
                <a:latin typeface="Times New Roman"/>
                <a:cs typeface="Times New Roman"/>
              </a:rPr>
              <a:t>НАЛОГОВЫЕ</a:t>
            </a:r>
            <a:r>
              <a:rPr sz="1500" b="1" spc="357" dirty="0">
                <a:latin typeface="Times New Roman"/>
                <a:cs typeface="Times New Roman"/>
              </a:rPr>
              <a:t> </a:t>
            </a:r>
            <a:r>
              <a:rPr sz="1500" b="1" spc="-71" dirty="0">
                <a:latin typeface="Times New Roman"/>
                <a:cs typeface="Times New Roman"/>
              </a:rPr>
              <a:t>ДОХОДЫ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1721" y="1190880"/>
            <a:ext cx="2939415" cy="5488938"/>
            <a:chOff x="4135628" y="1191983"/>
            <a:chExt cx="3919220" cy="54940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364" y="1191983"/>
              <a:ext cx="3648964" cy="690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1829" y="2009089"/>
              <a:ext cx="2531491" cy="227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9957" y="1910029"/>
              <a:ext cx="2515235" cy="2134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10404" y="1963165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41" y="0"/>
                  </a:moveTo>
                  <a:lnTo>
                    <a:pt x="0" y="0"/>
                  </a:lnTo>
                  <a:lnTo>
                    <a:pt x="1186434" y="106299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5628" y="2208872"/>
              <a:ext cx="3919220" cy="447700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59455" y="2234146"/>
            <a:ext cx="2608689" cy="438429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гражданами других  платежей и сборов, установленных  законодательством Российской  Федерации, к примеру: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доходы от использования  имущества,  находящегося в  государственной или  муниципальной собственности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плата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 негативное воздействие на  окружающую среду;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средства, полученные в  результате применения мер  гражданско-правовой,  административной и уголовной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ответственности, в том числе штрафы,  конфискации, компенсации,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1384" y="1218313"/>
            <a:ext cx="2297906" cy="58633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602545" y="1313163"/>
            <a:ext cx="1985963" cy="41033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300" b="1" spc="-13" dirty="0">
                <a:latin typeface="Times New Roman"/>
                <a:cs typeface="Times New Roman"/>
              </a:rPr>
              <a:t>НЕНАЛОГОВЫЕ</a:t>
            </a:r>
            <a:r>
              <a:rPr sz="1300" b="1" spc="231" dirty="0">
                <a:latin typeface="Times New Roman"/>
                <a:cs typeface="Times New Roman"/>
              </a:rPr>
              <a:t> </a:t>
            </a:r>
            <a:r>
              <a:rPr sz="1300" b="1" spc="-71" dirty="0">
                <a:latin typeface="Times New Roman"/>
                <a:cs typeface="Times New Roman"/>
              </a:rPr>
              <a:t>ДОХОДЫ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61628" y="1201552"/>
            <a:ext cx="2865596" cy="5499723"/>
            <a:chOff x="8215503" y="1202664"/>
            <a:chExt cx="3820795" cy="550481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6953" y="1202664"/>
              <a:ext cx="3648964" cy="679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6553" y="2007565"/>
              <a:ext cx="2531491" cy="2256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4681" y="1910029"/>
              <a:ext cx="2515234" cy="21188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24747" y="1962784"/>
              <a:ext cx="2372995" cy="105410"/>
            </a:xfrm>
            <a:custGeom>
              <a:avLst/>
              <a:gdLst/>
              <a:ahLst/>
              <a:cxnLst/>
              <a:rect l="l" t="t" r="r" b="b"/>
              <a:pathLst>
                <a:path w="2372995" h="105410">
                  <a:moveTo>
                    <a:pt x="2372741" y="0"/>
                  </a:moveTo>
                  <a:lnTo>
                    <a:pt x="0" y="0"/>
                  </a:lnTo>
                  <a:lnTo>
                    <a:pt x="1186433" y="105283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5503" y="2230145"/>
              <a:ext cx="3807460" cy="44770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68046" y="2433479"/>
            <a:ext cx="2352426" cy="1316792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Поступления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от </a:t>
            </a:r>
            <a:r>
              <a:rPr sz="1400" spc="-17" dirty="0">
                <a:latin typeface="Times New Roman"/>
                <a:cs typeface="Times New Roman"/>
              </a:rPr>
              <a:t>других 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2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2" dirty="0">
                <a:latin typeface="Times New Roman"/>
                <a:cs typeface="Times New Roman"/>
              </a:rPr>
              <a:t>ж</a:t>
            </a:r>
            <a:r>
              <a:rPr sz="1400" spc="-21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21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(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ж</a:t>
            </a:r>
            <a:r>
              <a:rPr sz="1400" spc="-13" dirty="0">
                <a:latin typeface="Times New Roman"/>
                <a:cs typeface="Times New Roman"/>
              </a:rPr>
              <a:t>б</a:t>
            </a:r>
            <a:r>
              <a:rPr sz="1400" spc="-84" dirty="0">
                <a:latin typeface="Times New Roman"/>
                <a:cs typeface="Times New Roman"/>
              </a:rPr>
              <a:t>ю</a:t>
            </a:r>
            <a:r>
              <a:rPr sz="1400" spc="-13" dirty="0">
                <a:latin typeface="Times New Roman"/>
                <a:cs typeface="Times New Roman"/>
              </a:rPr>
              <a:t>д</a:t>
            </a:r>
            <a:r>
              <a:rPr sz="1400" spc="-34" dirty="0">
                <a:latin typeface="Times New Roman"/>
                <a:cs typeface="Times New Roman"/>
              </a:rPr>
              <a:t>ж</a:t>
            </a:r>
            <a:r>
              <a:rPr sz="1400" spc="-13" dirty="0">
                <a:latin typeface="Times New Roman"/>
                <a:cs typeface="Times New Roman"/>
              </a:rPr>
              <a:t>етн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 </a:t>
            </a:r>
            <a:r>
              <a:rPr sz="1400" spc="-13" dirty="0">
                <a:latin typeface="Times New Roman"/>
                <a:cs typeface="Times New Roman"/>
              </a:rPr>
              <a:t>трансферты);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поступления </a:t>
            </a:r>
            <a:r>
              <a:rPr sz="1400" dirty="0">
                <a:latin typeface="Times New Roman"/>
                <a:cs typeface="Times New Roman"/>
              </a:rPr>
              <a:t>от  организаций, граждан  (кроме налоговых и  неналоговых доходов).</a:t>
            </a: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8046" y="1224404"/>
            <a:ext cx="2424433" cy="58785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588224" y="1284507"/>
            <a:ext cx="2130961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200" b="1" spc="-13" dirty="0">
                <a:latin typeface="Times New Roman"/>
                <a:cs typeface="Times New Roman"/>
              </a:rPr>
              <a:t>БЕЗВОЗМЕДНЫЕ</a:t>
            </a:r>
            <a:endParaRPr sz="1200" dirty="0">
              <a:latin typeface="Times New Roman"/>
              <a:cs typeface="Times New Roman"/>
            </a:endParaRPr>
          </a:p>
          <a:p>
            <a:pPr marL="38391" algn="ctr"/>
            <a:r>
              <a:rPr sz="1200" b="1" spc="-8" dirty="0">
                <a:latin typeface="Times New Roman"/>
                <a:cs typeface="Times New Roman"/>
              </a:rPr>
              <a:t>ПОСТУПЛЕНИЯ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99" y="37304"/>
            <a:ext cx="1585913" cy="361608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lang="ru-RU" sz="1100" spc="-8" dirty="0">
              <a:latin typeface="Times New Roman"/>
              <a:cs typeface="Times New Roman"/>
            </a:endParaRPr>
          </a:p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86007"/>
              </p:ext>
            </p:extLst>
          </p:nvPr>
        </p:nvGraphicFramePr>
        <p:xfrm>
          <a:off x="1115616" y="476672"/>
          <a:ext cx="7830204" cy="60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Лист" r:id="rId3" imgW="6476914" imgH="4372147" progId="Excel.Sheet.8">
                  <p:embed/>
                </p:oleObj>
              </mc:Choice>
              <mc:Fallback>
                <p:oleObj name="Лист" r:id="rId3" imgW="6476914" imgH="43721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76672"/>
                        <a:ext cx="7830204" cy="604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44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32749"/>
              </p:ext>
            </p:extLst>
          </p:nvPr>
        </p:nvGraphicFramePr>
        <p:xfrm>
          <a:off x="1187624" y="260648"/>
          <a:ext cx="7704856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Лист" r:id="rId3" imgW="6476914" imgH="6000865" progId="Excel.Sheet.8">
                  <p:embed/>
                </p:oleObj>
              </mc:Choice>
              <mc:Fallback>
                <p:oleObj name="Лист" r:id="rId3" imgW="6476914" imgH="6000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60648"/>
                        <a:ext cx="7704856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8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187450" y="303213"/>
            <a:ext cx="7951788" cy="6275388"/>
            <a:chOff x="748" y="191"/>
            <a:chExt cx="5009" cy="395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748" y="192"/>
              <a:ext cx="4899" cy="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03" y="191"/>
              <a:ext cx="1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578" y="194"/>
              <a:ext cx="17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Доходная часть бюджета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183" y="194"/>
              <a:ext cx="9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08" y="359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08" y="522"/>
              <a:ext cx="41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  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487" y="522"/>
              <a:ext cx="20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630" y="522"/>
              <a:ext cx="13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732" y="522"/>
              <a:ext cx="33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год фактический  объём доходов районного бюджета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113" y="522"/>
              <a:ext cx="64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составил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48" y="684"/>
              <a:ext cx="1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20" y="68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855" y="684"/>
              <a:ext cx="27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070" y="68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104" y="684"/>
              <a:ext cx="3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269,2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425" y="68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461" y="684"/>
              <a:ext cx="42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тысяч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819" y="68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854" y="684"/>
              <a:ext cx="11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рублей или 101,7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896" y="684"/>
              <a:ext cx="23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% к уточненной бюджетной росписи.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171" y="68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108" y="847"/>
              <a:ext cx="271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Доходы районного бюджета без учета безв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101" y="847"/>
              <a:ext cx="159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озмездных поступлений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748" y="1010"/>
              <a:ext cx="9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составили  526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739" y="101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773" y="1010"/>
              <a:ext cx="36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191,7  тыс. рублей или 105,5 % к уточненной бюджетной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48" y="1173"/>
              <a:ext cx="42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росписи,  по  сравнению с 2021  годом  рост поступлений 126,5 %.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" name="Rectangle 33"/>
            <p:cNvSpPr>
              <a:spLocks noChangeArrowheads="1"/>
            </p:cNvSpPr>
            <p:nvPr/>
          </p:nvSpPr>
          <p:spPr bwMode="auto">
            <a:xfrm>
              <a:off x="4826" y="1173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" name="Rectangle 34"/>
            <p:cNvSpPr>
              <a:spLocks noChangeArrowheads="1"/>
            </p:cNvSpPr>
            <p:nvPr/>
          </p:nvSpPr>
          <p:spPr bwMode="auto">
            <a:xfrm>
              <a:off x="1108" y="1337"/>
              <a:ext cx="44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Безвозмездные поступления из бюджетов других уровней бюджетной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" name="Rectangle 35"/>
            <p:cNvSpPr>
              <a:spLocks noChangeArrowheads="1"/>
            </p:cNvSpPr>
            <p:nvPr/>
          </p:nvSpPr>
          <p:spPr bwMode="auto">
            <a:xfrm>
              <a:off x="748" y="1500"/>
              <a:ext cx="2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 Российской Федерации состави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36"/>
            <p:cNvSpPr>
              <a:spLocks noChangeArrowheads="1"/>
            </p:cNvSpPr>
            <p:nvPr/>
          </p:nvSpPr>
          <p:spPr bwMode="auto">
            <a:xfrm>
              <a:off x="3234" y="1500"/>
              <a:ext cx="35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ли 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37"/>
            <p:cNvSpPr>
              <a:spLocks noChangeArrowheads="1"/>
            </p:cNvSpPr>
            <p:nvPr/>
          </p:nvSpPr>
          <p:spPr bwMode="auto">
            <a:xfrm>
              <a:off x="3534" y="150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38"/>
            <p:cNvSpPr>
              <a:spLocks noChangeArrowheads="1"/>
            </p:cNvSpPr>
            <p:nvPr/>
          </p:nvSpPr>
          <p:spPr bwMode="auto">
            <a:xfrm>
              <a:off x="3568" y="1500"/>
              <a:ext cx="27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39"/>
            <p:cNvSpPr>
              <a:spLocks noChangeArrowheads="1"/>
            </p:cNvSpPr>
            <p:nvPr/>
          </p:nvSpPr>
          <p:spPr bwMode="auto">
            <a:xfrm>
              <a:off x="3783" y="150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40"/>
            <p:cNvSpPr>
              <a:spLocks noChangeArrowheads="1"/>
            </p:cNvSpPr>
            <p:nvPr/>
          </p:nvSpPr>
          <p:spPr bwMode="auto">
            <a:xfrm>
              <a:off x="3818" y="1500"/>
              <a:ext cx="193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368,7 тыс. рублей, или 99,8 %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Rectangle 41"/>
            <p:cNvSpPr>
              <a:spLocks noChangeArrowheads="1"/>
            </p:cNvSpPr>
            <p:nvPr/>
          </p:nvSpPr>
          <p:spPr bwMode="auto">
            <a:xfrm>
              <a:off x="748" y="1662"/>
              <a:ext cx="26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 уточнённому бюджетному назначению.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42"/>
            <p:cNvSpPr>
              <a:spLocks noChangeArrowheads="1"/>
            </p:cNvSpPr>
            <p:nvPr/>
          </p:nvSpPr>
          <p:spPr bwMode="auto">
            <a:xfrm>
              <a:off x="3308" y="1662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43"/>
            <p:cNvSpPr>
              <a:spLocks noChangeArrowheads="1"/>
            </p:cNvSpPr>
            <p:nvPr/>
          </p:nvSpPr>
          <p:spPr bwMode="auto">
            <a:xfrm>
              <a:off x="1108" y="1825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44"/>
            <p:cNvSpPr>
              <a:spLocks noChangeArrowheads="1"/>
            </p:cNvSpPr>
            <p:nvPr/>
          </p:nvSpPr>
          <p:spPr bwMode="auto">
            <a:xfrm>
              <a:off x="2179" y="19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45"/>
            <p:cNvSpPr>
              <a:spLocks noChangeArrowheads="1"/>
            </p:cNvSpPr>
            <p:nvPr/>
          </p:nvSpPr>
          <p:spPr bwMode="auto">
            <a:xfrm>
              <a:off x="2358" y="1984"/>
              <a:ext cx="1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46"/>
            <p:cNvSpPr>
              <a:spLocks noChangeArrowheads="1"/>
            </p:cNvSpPr>
            <p:nvPr/>
          </p:nvSpPr>
          <p:spPr bwMode="auto">
            <a:xfrm>
              <a:off x="2408" y="1987"/>
              <a:ext cx="227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Налог на доходы физических лиц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47"/>
            <p:cNvSpPr>
              <a:spLocks noChangeArrowheads="1"/>
            </p:cNvSpPr>
            <p:nvPr/>
          </p:nvSpPr>
          <p:spPr bwMode="auto">
            <a:xfrm>
              <a:off x="4576" y="1987"/>
              <a:ext cx="9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48"/>
            <p:cNvSpPr>
              <a:spLocks noChangeArrowheads="1"/>
            </p:cNvSpPr>
            <p:nvPr/>
          </p:nvSpPr>
          <p:spPr bwMode="auto">
            <a:xfrm>
              <a:off x="1036" y="2151"/>
              <a:ext cx="219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Основным доходным источником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49"/>
            <p:cNvSpPr>
              <a:spLocks noChangeArrowheads="1"/>
            </p:cNvSpPr>
            <p:nvPr/>
          </p:nvSpPr>
          <p:spPr bwMode="auto">
            <a:xfrm>
              <a:off x="3562" y="2151"/>
              <a:ext cx="139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консолидированного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50"/>
            <p:cNvSpPr>
              <a:spLocks noChangeArrowheads="1"/>
            </p:cNvSpPr>
            <p:nvPr/>
          </p:nvSpPr>
          <p:spPr bwMode="auto">
            <a:xfrm>
              <a:off x="5014" y="2151"/>
              <a:ext cx="7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районного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51"/>
            <p:cNvSpPr>
              <a:spLocks noChangeArrowheads="1"/>
            </p:cNvSpPr>
            <p:nvPr/>
          </p:nvSpPr>
          <p:spPr bwMode="auto">
            <a:xfrm>
              <a:off x="748" y="2315"/>
              <a:ext cx="46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бюджета является налог на доходы физических лиц. Удельный вес этого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52"/>
            <p:cNvSpPr>
              <a:spLocks noChangeArrowheads="1"/>
            </p:cNvSpPr>
            <p:nvPr/>
          </p:nvSpPr>
          <p:spPr bwMode="auto">
            <a:xfrm>
              <a:off x="748" y="2478"/>
              <a:ext cx="142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доходного источника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53"/>
            <p:cNvSpPr>
              <a:spLocks noChangeArrowheads="1"/>
            </p:cNvSpPr>
            <p:nvPr/>
          </p:nvSpPr>
          <p:spPr bwMode="auto">
            <a:xfrm>
              <a:off x="2123" y="2478"/>
              <a:ext cx="23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общем объеме поступлений налого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54"/>
            <p:cNvSpPr>
              <a:spLocks noChangeArrowheads="1"/>
            </p:cNvSpPr>
            <p:nvPr/>
          </p:nvSpPr>
          <p:spPr bwMode="auto">
            <a:xfrm>
              <a:off x="4444" y="2478"/>
              <a:ext cx="128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вых и неналоговых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55"/>
            <p:cNvSpPr>
              <a:spLocks noChangeArrowheads="1"/>
            </p:cNvSpPr>
            <p:nvPr/>
          </p:nvSpPr>
          <p:spPr bwMode="auto">
            <a:xfrm>
              <a:off x="748" y="2640"/>
              <a:ext cx="99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доходов в 2022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56"/>
            <p:cNvSpPr>
              <a:spLocks noChangeArrowheads="1"/>
            </p:cNvSpPr>
            <p:nvPr/>
          </p:nvSpPr>
          <p:spPr bwMode="auto">
            <a:xfrm>
              <a:off x="1700" y="264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57"/>
            <p:cNvSpPr>
              <a:spLocks noChangeArrowheads="1"/>
            </p:cNvSpPr>
            <p:nvPr/>
          </p:nvSpPr>
          <p:spPr bwMode="auto">
            <a:xfrm>
              <a:off x="1751" y="2640"/>
              <a:ext cx="102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году  составил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58"/>
            <p:cNvSpPr>
              <a:spLocks noChangeArrowheads="1"/>
            </p:cNvSpPr>
            <p:nvPr/>
          </p:nvSpPr>
          <p:spPr bwMode="auto">
            <a:xfrm>
              <a:off x="2766" y="2640"/>
              <a:ext cx="20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59"/>
            <p:cNvSpPr>
              <a:spLocks noChangeArrowheads="1"/>
            </p:cNvSpPr>
            <p:nvPr/>
          </p:nvSpPr>
          <p:spPr bwMode="auto">
            <a:xfrm>
              <a:off x="2909" y="264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60"/>
            <p:cNvSpPr>
              <a:spLocks noChangeArrowheads="1"/>
            </p:cNvSpPr>
            <p:nvPr/>
          </p:nvSpPr>
          <p:spPr bwMode="auto">
            <a:xfrm>
              <a:off x="2943" y="2640"/>
              <a:ext cx="1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61"/>
            <p:cNvSpPr>
              <a:spLocks noChangeArrowheads="1"/>
            </p:cNvSpPr>
            <p:nvPr/>
          </p:nvSpPr>
          <p:spPr bwMode="auto">
            <a:xfrm>
              <a:off x="3015" y="264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62"/>
            <p:cNvSpPr>
              <a:spLocks noChangeArrowheads="1"/>
            </p:cNvSpPr>
            <p:nvPr/>
          </p:nvSpPr>
          <p:spPr bwMode="auto">
            <a:xfrm>
              <a:off x="3066" y="2640"/>
              <a:ext cx="100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%. При  плане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63"/>
            <p:cNvSpPr>
              <a:spLocks noChangeArrowheads="1"/>
            </p:cNvSpPr>
            <p:nvPr/>
          </p:nvSpPr>
          <p:spPr bwMode="auto">
            <a:xfrm>
              <a:off x="4074" y="2640"/>
              <a:ext cx="27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64"/>
            <p:cNvSpPr>
              <a:spLocks noChangeArrowheads="1"/>
            </p:cNvSpPr>
            <p:nvPr/>
          </p:nvSpPr>
          <p:spPr bwMode="auto">
            <a:xfrm>
              <a:off x="4289" y="2640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65"/>
            <p:cNvSpPr>
              <a:spLocks noChangeArrowheads="1"/>
            </p:cNvSpPr>
            <p:nvPr/>
          </p:nvSpPr>
          <p:spPr bwMode="auto">
            <a:xfrm>
              <a:off x="4325" y="2640"/>
              <a:ext cx="3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293,2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66"/>
            <p:cNvSpPr>
              <a:spLocks noChangeArrowheads="1"/>
            </p:cNvSpPr>
            <p:nvPr/>
          </p:nvSpPr>
          <p:spPr bwMode="auto">
            <a:xfrm>
              <a:off x="4645" y="2640"/>
              <a:ext cx="13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67"/>
            <p:cNvSpPr>
              <a:spLocks noChangeArrowheads="1"/>
            </p:cNvSpPr>
            <p:nvPr/>
          </p:nvSpPr>
          <p:spPr bwMode="auto">
            <a:xfrm>
              <a:off x="4748" y="2640"/>
              <a:ext cx="96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68"/>
            <p:cNvSpPr>
              <a:spLocks noChangeArrowheads="1"/>
            </p:cNvSpPr>
            <p:nvPr/>
          </p:nvSpPr>
          <p:spPr bwMode="auto">
            <a:xfrm>
              <a:off x="748" y="2803"/>
              <a:ext cx="177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доход  бюджета  получено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Rectangle 69"/>
            <p:cNvSpPr>
              <a:spLocks noChangeArrowheads="1"/>
            </p:cNvSpPr>
            <p:nvPr/>
          </p:nvSpPr>
          <p:spPr bwMode="auto">
            <a:xfrm>
              <a:off x="2764" y="2803"/>
              <a:ext cx="27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342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70"/>
            <p:cNvSpPr>
              <a:spLocks noChangeArrowheads="1"/>
            </p:cNvSpPr>
            <p:nvPr/>
          </p:nvSpPr>
          <p:spPr bwMode="auto">
            <a:xfrm>
              <a:off x="2979" y="2803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71"/>
            <p:cNvSpPr>
              <a:spLocks noChangeArrowheads="1"/>
            </p:cNvSpPr>
            <p:nvPr/>
          </p:nvSpPr>
          <p:spPr bwMode="auto">
            <a:xfrm>
              <a:off x="3013" y="2803"/>
              <a:ext cx="3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727,7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72"/>
            <p:cNvSpPr>
              <a:spLocks noChangeArrowheads="1"/>
            </p:cNvSpPr>
            <p:nvPr/>
          </p:nvSpPr>
          <p:spPr bwMode="auto">
            <a:xfrm>
              <a:off x="3332" y="2803"/>
              <a:ext cx="13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73"/>
            <p:cNvSpPr>
              <a:spLocks noChangeArrowheads="1"/>
            </p:cNvSpPr>
            <p:nvPr/>
          </p:nvSpPr>
          <p:spPr bwMode="auto">
            <a:xfrm>
              <a:off x="3516" y="2803"/>
              <a:ext cx="19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 налога на доходы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74"/>
            <p:cNvSpPr>
              <a:spLocks noChangeArrowheads="1"/>
            </p:cNvSpPr>
            <p:nvPr/>
          </p:nvSpPr>
          <p:spPr bwMode="auto">
            <a:xfrm>
              <a:off x="748" y="2966"/>
              <a:ext cx="234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физических лиц, план выполнен на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Rectangle 75"/>
            <p:cNvSpPr>
              <a:spLocks noChangeArrowheads="1"/>
            </p:cNvSpPr>
            <p:nvPr/>
          </p:nvSpPr>
          <p:spPr bwMode="auto">
            <a:xfrm>
              <a:off x="3060" y="2966"/>
              <a:ext cx="34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06,7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Rectangle 76"/>
            <p:cNvSpPr>
              <a:spLocks noChangeArrowheads="1"/>
            </p:cNvSpPr>
            <p:nvPr/>
          </p:nvSpPr>
          <p:spPr bwMode="auto">
            <a:xfrm>
              <a:off x="3358" y="2966"/>
              <a:ext cx="1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%.  Темп роста к преды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Rectangle 77"/>
            <p:cNvSpPr>
              <a:spLocks noChangeArrowheads="1"/>
            </p:cNvSpPr>
            <p:nvPr/>
          </p:nvSpPr>
          <p:spPr bwMode="auto">
            <a:xfrm>
              <a:off x="4849" y="2966"/>
              <a:ext cx="89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дущему году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Rectangle 78"/>
            <p:cNvSpPr>
              <a:spLocks noChangeArrowheads="1"/>
            </p:cNvSpPr>
            <p:nvPr/>
          </p:nvSpPr>
          <p:spPr bwMode="auto">
            <a:xfrm>
              <a:off x="748" y="3129"/>
              <a:ext cx="1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79"/>
            <p:cNvSpPr>
              <a:spLocks noChangeArrowheads="1"/>
            </p:cNvSpPr>
            <p:nvPr/>
          </p:nvSpPr>
          <p:spPr bwMode="auto">
            <a:xfrm>
              <a:off x="820" y="3129"/>
              <a:ext cx="31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33,1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80"/>
            <p:cNvSpPr>
              <a:spLocks noChangeArrowheads="1"/>
            </p:cNvSpPr>
            <p:nvPr/>
          </p:nvSpPr>
          <p:spPr bwMode="auto">
            <a:xfrm>
              <a:off x="1069" y="3129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81"/>
            <p:cNvSpPr>
              <a:spLocks noChangeArrowheads="1"/>
            </p:cNvSpPr>
            <p:nvPr/>
          </p:nvSpPr>
          <p:spPr bwMode="auto">
            <a:xfrm>
              <a:off x="1147" y="3129"/>
              <a:ext cx="2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%.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82"/>
            <p:cNvSpPr>
              <a:spLocks noChangeArrowheads="1"/>
            </p:cNvSpPr>
            <p:nvPr/>
          </p:nvSpPr>
          <p:spPr bwMode="auto">
            <a:xfrm>
              <a:off x="1457" y="3129"/>
              <a:ext cx="415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Крупными плательщиками этого доходного источника являются: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83"/>
            <p:cNvSpPr>
              <a:spLocks noChangeArrowheads="1"/>
            </p:cNvSpPr>
            <p:nvPr/>
          </p:nvSpPr>
          <p:spPr bwMode="auto">
            <a:xfrm>
              <a:off x="748" y="3292"/>
              <a:ext cx="27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предприятие Победа, ОАО "Нива Кубани",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84"/>
            <p:cNvSpPr>
              <a:spLocks noChangeArrowheads="1"/>
            </p:cNvSpPr>
            <p:nvPr/>
          </p:nvSpPr>
          <p:spPr bwMode="auto">
            <a:xfrm>
              <a:off x="3458" y="3292"/>
              <a:ext cx="14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85"/>
            <p:cNvSpPr>
              <a:spLocks noChangeArrowheads="1"/>
            </p:cNvSpPr>
            <p:nvPr/>
          </p:nvSpPr>
          <p:spPr bwMode="auto">
            <a:xfrm>
              <a:off x="3541" y="3292"/>
              <a:ext cx="221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БУЗ "ЦРБ" Брюховецкого района,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86"/>
            <p:cNvSpPr>
              <a:spLocks noChangeArrowheads="1"/>
            </p:cNvSpPr>
            <p:nvPr/>
          </p:nvSpPr>
          <p:spPr bwMode="auto">
            <a:xfrm>
              <a:off x="748" y="3456"/>
              <a:ext cx="98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ООО «Статис»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87"/>
            <p:cNvSpPr>
              <a:spLocks noChangeArrowheads="1"/>
            </p:cNvSpPr>
            <p:nvPr/>
          </p:nvSpPr>
          <p:spPr bwMode="auto">
            <a:xfrm>
              <a:off x="1680" y="3456"/>
              <a:ext cx="39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Отдел МВД России по Брюховецкому району, ООО "Южная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88"/>
            <p:cNvSpPr>
              <a:spLocks noChangeArrowheads="1"/>
            </p:cNvSpPr>
            <p:nvPr/>
          </p:nvSpPr>
          <p:spPr bwMode="auto">
            <a:xfrm>
              <a:off x="748" y="3619"/>
              <a:ext cx="52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корона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89"/>
            <p:cNvSpPr>
              <a:spLocks noChangeArrowheads="1"/>
            </p:cNvSpPr>
            <p:nvPr/>
          </p:nvSpPr>
          <p:spPr bwMode="auto">
            <a:xfrm>
              <a:off x="1228" y="3619"/>
              <a:ext cx="1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90"/>
            <p:cNvSpPr>
              <a:spLocks noChangeArrowheads="1"/>
            </p:cNvSpPr>
            <p:nvPr/>
          </p:nvSpPr>
          <p:spPr bwMode="auto">
            <a:xfrm>
              <a:off x="1275" y="3619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91"/>
            <p:cNvSpPr>
              <a:spLocks noChangeArrowheads="1"/>
            </p:cNvSpPr>
            <p:nvPr/>
          </p:nvSpPr>
          <p:spPr bwMode="auto">
            <a:xfrm>
              <a:off x="1333" y="3619"/>
              <a:ext cx="211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БКЗ", ООО "Урожай ХХI век", 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92"/>
            <p:cNvSpPr>
              <a:spLocks noChangeArrowheads="1"/>
            </p:cNvSpPr>
            <p:nvPr/>
          </p:nvSpPr>
          <p:spPr bwMode="auto">
            <a:xfrm>
              <a:off x="3455" y="3619"/>
              <a:ext cx="89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ОО "Лебяжье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93"/>
            <p:cNvSpPr>
              <a:spLocks noChangeArrowheads="1"/>
            </p:cNvSpPr>
            <p:nvPr/>
          </p:nvSpPr>
          <p:spPr bwMode="auto">
            <a:xfrm>
              <a:off x="4300" y="3619"/>
              <a:ext cx="1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94"/>
            <p:cNvSpPr>
              <a:spLocks noChangeArrowheads="1"/>
            </p:cNvSpPr>
            <p:nvPr/>
          </p:nvSpPr>
          <p:spPr bwMode="auto">
            <a:xfrm>
              <a:off x="4347" y="3619"/>
              <a:ext cx="99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Чепигинское",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95"/>
            <p:cNvSpPr>
              <a:spLocks noChangeArrowheads="1"/>
            </p:cNvSpPr>
            <p:nvPr/>
          </p:nvSpPr>
          <p:spPr bwMode="auto">
            <a:xfrm>
              <a:off x="5284" y="3619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96"/>
            <p:cNvSpPr>
              <a:spLocks noChangeArrowheads="1"/>
            </p:cNvSpPr>
            <p:nvPr/>
          </p:nvSpPr>
          <p:spPr bwMode="auto">
            <a:xfrm>
              <a:off x="5341" y="3619"/>
              <a:ext cx="41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ООО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97"/>
            <p:cNvSpPr>
              <a:spLocks noChangeArrowheads="1"/>
            </p:cNvSpPr>
            <p:nvPr/>
          </p:nvSpPr>
          <p:spPr bwMode="auto">
            <a:xfrm>
              <a:off x="748" y="3781"/>
              <a:ext cx="36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"Нов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98"/>
            <p:cNvSpPr>
              <a:spLocks noChangeArrowheads="1"/>
            </p:cNvSpPr>
            <p:nvPr/>
          </p:nvSpPr>
          <p:spPr bwMode="auto">
            <a:xfrm>
              <a:off x="1048" y="3781"/>
              <a:ext cx="18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ый путь", ООО АПК «Кубань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99"/>
            <p:cNvSpPr>
              <a:spLocks noChangeArrowheads="1"/>
            </p:cNvSpPr>
            <p:nvPr/>
          </p:nvSpPr>
          <p:spPr bwMode="auto">
            <a:xfrm>
              <a:off x="2977" y="3781"/>
              <a:ext cx="1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100"/>
            <p:cNvSpPr>
              <a:spLocks noChangeArrowheads="1"/>
            </p:cNvSpPr>
            <p:nvPr/>
          </p:nvSpPr>
          <p:spPr bwMode="auto">
            <a:xfrm>
              <a:off x="3025" y="3781"/>
              <a:ext cx="51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Агро»,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5" name="Rectangle 101"/>
            <p:cNvSpPr>
              <a:spLocks noChangeArrowheads="1"/>
            </p:cNvSpPr>
            <p:nvPr/>
          </p:nvSpPr>
          <p:spPr bwMode="auto">
            <a:xfrm>
              <a:off x="3503" y="3781"/>
              <a:ext cx="15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АО ФИРМА "АГРОКО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102"/>
            <p:cNvSpPr>
              <a:spLocks noChangeArrowheads="1"/>
            </p:cNvSpPr>
            <p:nvPr/>
          </p:nvSpPr>
          <p:spPr bwMode="auto">
            <a:xfrm>
              <a:off x="4988" y="3781"/>
              <a:ext cx="1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Rectangle 103"/>
            <p:cNvSpPr>
              <a:spLocks noChangeArrowheads="1"/>
            </p:cNvSpPr>
            <p:nvPr/>
          </p:nvSpPr>
          <p:spPr bwMode="auto">
            <a:xfrm>
              <a:off x="5115" y="3781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ПЛЕКС"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8" name="Rectangle 104"/>
            <p:cNvSpPr>
              <a:spLocks noChangeArrowheads="1"/>
            </p:cNvSpPr>
            <p:nvPr/>
          </p:nvSpPr>
          <p:spPr bwMode="auto">
            <a:xfrm>
              <a:off x="748" y="3944"/>
              <a:ext cx="111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им. Н.И. Ткачева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105"/>
            <p:cNvSpPr>
              <a:spLocks noChangeArrowheads="1"/>
            </p:cNvSpPr>
            <p:nvPr/>
          </p:nvSpPr>
          <p:spPr bwMode="auto">
            <a:xfrm>
              <a:off x="1783" y="3944"/>
              <a:ext cx="8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ООО «АНА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0" name="Rectangle 106"/>
            <p:cNvSpPr>
              <a:spLocks noChangeArrowheads="1"/>
            </p:cNvSpPr>
            <p:nvPr/>
          </p:nvSpPr>
          <p:spPr bwMode="auto">
            <a:xfrm>
              <a:off x="2576" y="3944"/>
              <a:ext cx="1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107"/>
            <p:cNvSpPr>
              <a:spLocks noChangeArrowheads="1"/>
            </p:cNvSpPr>
            <p:nvPr/>
          </p:nvSpPr>
          <p:spPr bwMode="auto">
            <a:xfrm>
              <a:off x="2624" y="3944"/>
              <a:ext cx="39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ЮГ».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108"/>
            <p:cNvSpPr>
              <a:spLocks noChangeArrowheads="1"/>
            </p:cNvSpPr>
            <p:nvPr/>
          </p:nvSpPr>
          <p:spPr bwMode="auto">
            <a:xfrm>
              <a:off x="2960" y="3944"/>
              <a:ext cx="9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31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2532</TotalTime>
  <Words>5141</Words>
  <Application>Microsoft Office PowerPoint</Application>
  <PresentationFormat>Экран (4:3)</PresentationFormat>
  <Paragraphs>628</Paragraphs>
  <Slides>59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Солнцестояние</vt:lpstr>
      <vt:lpstr>Лист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ДОХОДЫ бюджета –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источников формирующих доходную часть бюджета  МО Брюховецкий район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МО Брюховецкий район</vt:lpstr>
      <vt:lpstr>НАЛОГИ – обязательные платежи юридических и физических лиц в бюджет</vt:lpstr>
      <vt:lpstr>МЫ ВСЕ - НАЛОГОПЛАТИЛЬЩИКИ</vt:lpstr>
      <vt:lpstr>Презентация PowerPoint</vt:lpstr>
      <vt:lpstr>КУДА ПОСТУПАЮТ ИМУЩЕСТВЕННЫЕ НАЛОГИ,  КОТОРЫЕ УПЛАЧИВАЮТ ЖИТЕЛИ КРАСНОДАРСКОГО КРАЯ (не являющийся индивидуальным предпринимателем)</vt:lpstr>
      <vt:lpstr>В ПОМОЩЬ НАЛОГОПЛАТЕЛЬЩИКУ</vt:lpstr>
      <vt:lpstr>РАСХОДЫ  БЮДЖЕТА - выплачиваемые из бюджета 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– Расходы = Дефицит (Профицит)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Максименко</dc:creator>
  <cp:lastModifiedBy>Ирина А. Ковтун</cp:lastModifiedBy>
  <cp:revision>232</cp:revision>
  <dcterms:created xsi:type="dcterms:W3CDTF">2022-04-22T07:11:58Z</dcterms:created>
  <dcterms:modified xsi:type="dcterms:W3CDTF">2023-06-15T12:45:07Z</dcterms:modified>
</cp:coreProperties>
</file>